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  <p:sldMasterId id="2147483675" r:id="rId2"/>
    <p:sldMasterId id="2147483683" r:id="rId3"/>
    <p:sldMasterId id="2147483691" r:id="rId4"/>
    <p:sldMasterId id="2147483699" r:id="rId5"/>
    <p:sldMasterId id="2147483707" r:id="rId6"/>
    <p:sldMasterId id="2147483719" r:id="rId7"/>
    <p:sldMasterId id="2147483729" r:id="rId8"/>
  </p:sldMasterIdLst>
  <p:notesMasterIdLst>
    <p:notesMasterId r:id="rId71"/>
  </p:notesMasterIdLst>
  <p:handoutMasterIdLst>
    <p:handoutMasterId r:id="rId72"/>
  </p:handoutMasterIdLst>
  <p:sldIdLst>
    <p:sldId id="1200" r:id="rId9"/>
    <p:sldId id="1342" r:id="rId10"/>
    <p:sldId id="368" r:id="rId11"/>
    <p:sldId id="1047" r:id="rId12"/>
    <p:sldId id="1341" r:id="rId13"/>
    <p:sldId id="258" r:id="rId14"/>
    <p:sldId id="259" r:id="rId15"/>
    <p:sldId id="260" r:id="rId16"/>
    <p:sldId id="261" r:id="rId17"/>
    <p:sldId id="262" r:id="rId18"/>
    <p:sldId id="263" r:id="rId19"/>
    <p:sldId id="1045" r:id="rId20"/>
    <p:sldId id="365" r:id="rId21"/>
    <p:sldId id="1050" r:id="rId22"/>
    <p:sldId id="1051" r:id="rId23"/>
    <p:sldId id="1345" r:id="rId24"/>
    <p:sldId id="1048" r:id="rId25"/>
    <p:sldId id="1336" r:id="rId26"/>
    <p:sldId id="1346" r:id="rId27"/>
    <p:sldId id="1046" r:id="rId28"/>
    <p:sldId id="1343" r:id="rId29"/>
    <p:sldId id="1017" r:id="rId30"/>
    <p:sldId id="403" r:id="rId31"/>
    <p:sldId id="1334" r:id="rId32"/>
    <p:sldId id="1335" r:id="rId33"/>
    <p:sldId id="1055" r:id="rId34"/>
    <p:sldId id="372" r:id="rId35"/>
    <p:sldId id="374" r:id="rId36"/>
    <p:sldId id="396" r:id="rId37"/>
    <p:sldId id="375" r:id="rId38"/>
    <p:sldId id="1009" r:id="rId39"/>
    <p:sldId id="399" r:id="rId40"/>
    <p:sldId id="380" r:id="rId41"/>
    <p:sldId id="379" r:id="rId42"/>
    <p:sldId id="326" r:id="rId43"/>
    <p:sldId id="1159" r:id="rId44"/>
    <p:sldId id="1054" r:id="rId45"/>
    <p:sldId id="1295" r:id="rId46"/>
    <p:sldId id="1294" r:id="rId47"/>
    <p:sldId id="330" r:id="rId48"/>
    <p:sldId id="332" r:id="rId49"/>
    <p:sldId id="1060" r:id="rId50"/>
    <p:sldId id="1297" r:id="rId51"/>
    <p:sldId id="1279" r:id="rId52"/>
    <p:sldId id="1293" r:id="rId53"/>
    <p:sldId id="1299" r:id="rId54"/>
    <p:sldId id="1059" r:id="rId55"/>
    <p:sldId id="1305" r:id="rId56"/>
    <p:sldId id="1306" r:id="rId57"/>
    <p:sldId id="1283" r:id="rId58"/>
    <p:sldId id="1308" r:id="rId59"/>
    <p:sldId id="1058" r:id="rId60"/>
    <p:sldId id="1284" r:id="rId61"/>
    <p:sldId id="1057" r:id="rId62"/>
    <p:sldId id="1314" r:id="rId63"/>
    <p:sldId id="1337" r:id="rId64"/>
    <p:sldId id="1327" r:id="rId65"/>
    <p:sldId id="1313" r:id="rId66"/>
    <p:sldId id="1339" r:id="rId67"/>
    <p:sldId id="1056" r:id="rId68"/>
    <p:sldId id="1326" r:id="rId69"/>
    <p:sldId id="1338" r:id="rId70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F955BB0-4064-4171-8871-CAC887AB0890}">
          <p14:sldIdLst>
            <p14:sldId id="1200"/>
            <p14:sldId id="1342"/>
            <p14:sldId id="368"/>
            <p14:sldId id="1047"/>
            <p14:sldId id="1341"/>
            <p14:sldId id="258"/>
            <p14:sldId id="259"/>
            <p14:sldId id="260"/>
            <p14:sldId id="261"/>
            <p14:sldId id="262"/>
            <p14:sldId id="263"/>
            <p14:sldId id="1045"/>
            <p14:sldId id="365"/>
            <p14:sldId id="1050"/>
            <p14:sldId id="1051"/>
            <p14:sldId id="1345"/>
            <p14:sldId id="1048"/>
            <p14:sldId id="1336"/>
            <p14:sldId id="1346"/>
            <p14:sldId id="1046"/>
            <p14:sldId id="1343"/>
            <p14:sldId id="1017"/>
            <p14:sldId id="403"/>
            <p14:sldId id="1334"/>
            <p14:sldId id="1335"/>
            <p14:sldId id="1055"/>
            <p14:sldId id="372"/>
            <p14:sldId id="374"/>
            <p14:sldId id="396"/>
            <p14:sldId id="375"/>
            <p14:sldId id="1009"/>
            <p14:sldId id="399"/>
            <p14:sldId id="380"/>
            <p14:sldId id="379"/>
            <p14:sldId id="326"/>
            <p14:sldId id="1159"/>
            <p14:sldId id="1054"/>
            <p14:sldId id="1295"/>
            <p14:sldId id="1294"/>
            <p14:sldId id="330"/>
            <p14:sldId id="332"/>
            <p14:sldId id="1060"/>
            <p14:sldId id="1297"/>
            <p14:sldId id="1279"/>
            <p14:sldId id="1293"/>
            <p14:sldId id="1299"/>
            <p14:sldId id="1059"/>
            <p14:sldId id="1305"/>
            <p14:sldId id="1306"/>
            <p14:sldId id="1283"/>
            <p14:sldId id="1308"/>
            <p14:sldId id="1058"/>
            <p14:sldId id="1284"/>
            <p14:sldId id="1057"/>
            <p14:sldId id="1314"/>
            <p14:sldId id="1337"/>
            <p14:sldId id="1327"/>
            <p14:sldId id="1313"/>
            <p14:sldId id="1339"/>
            <p14:sldId id="1056"/>
            <p14:sldId id="1326"/>
            <p14:sldId id="1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未知的使用者1" initials="未知的使用者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99FF99"/>
    <a:srgbClr val="9900FF"/>
    <a:srgbClr val="66FF33"/>
    <a:srgbClr val="FFFFFF"/>
    <a:srgbClr val="0000CC"/>
    <a:srgbClr val="006600"/>
    <a:srgbClr val="000066"/>
    <a:srgbClr val="66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710" autoAdjust="0"/>
  </p:normalViewPr>
  <p:slideViewPr>
    <p:cSldViewPr snapToGrid="0">
      <p:cViewPr varScale="1">
        <p:scale>
          <a:sx n="70" d="100"/>
          <a:sy n="70" d="100"/>
        </p:scale>
        <p:origin x="2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-263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79770-291B-4200-BD61-E88ECA7E441F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4B951A2-ECC7-4231-9E57-E921C8FEE56E}">
      <dgm:prSet phldrT="[文字]"/>
      <dgm:spPr/>
      <dgm:t>
        <a:bodyPr/>
        <a:lstStyle/>
        <a:p>
          <a:r>
            <a:rPr lang="zh-TW" altLang="en-US" dirty="0"/>
            <a:t>強化課中實施</a:t>
          </a:r>
          <a:endParaRPr lang="en-US" altLang="zh-TW" dirty="0"/>
        </a:p>
        <a:p>
          <a:r>
            <a:rPr lang="zh-TW" altLang="en-US" dirty="0"/>
            <a:t>學習扶助</a:t>
          </a:r>
        </a:p>
      </dgm:t>
    </dgm:pt>
    <dgm:pt modelId="{87EAB34C-7886-437A-8BE3-7AEFE4750046}" type="parTrans" cxnId="{73453158-C2A6-4EB0-901E-A3CEFCAD03DD}">
      <dgm:prSet/>
      <dgm:spPr/>
      <dgm:t>
        <a:bodyPr/>
        <a:lstStyle/>
        <a:p>
          <a:endParaRPr lang="zh-TW" altLang="en-US"/>
        </a:p>
      </dgm:t>
    </dgm:pt>
    <dgm:pt modelId="{E93C2DA8-2B1F-4034-8963-946B8B197133}" type="sibTrans" cxnId="{73453158-C2A6-4EB0-901E-A3CEFCAD03DD}">
      <dgm:prSet/>
      <dgm:spPr/>
      <dgm:t>
        <a:bodyPr/>
        <a:lstStyle/>
        <a:p>
          <a:endParaRPr lang="zh-TW" altLang="en-US"/>
        </a:p>
      </dgm:t>
    </dgm:pt>
    <dgm:pt modelId="{CD44F1CC-91A4-40E2-A683-D80F0F1C2613}">
      <dgm:prSet/>
      <dgm:spPr/>
      <dgm:t>
        <a:bodyPr/>
        <a:lstStyle/>
        <a:p>
          <a:r>
            <a:rPr lang="zh-TW" altLang="en-US" dirty="0"/>
            <a:t>健全評量系統功能</a:t>
          </a:r>
          <a:endParaRPr lang="en-US" altLang="zh-TW" dirty="0"/>
        </a:p>
        <a:p>
          <a:r>
            <a:rPr lang="zh-TW" altLang="en-US" dirty="0"/>
            <a:t>以輔助學習診斷</a:t>
          </a:r>
        </a:p>
      </dgm:t>
    </dgm:pt>
    <dgm:pt modelId="{D9510AD0-329A-45DA-8C26-F472DEE4BE1A}" type="parTrans" cxnId="{225D9E34-5723-420E-8E3E-F511A3DC0B31}">
      <dgm:prSet/>
      <dgm:spPr/>
      <dgm:t>
        <a:bodyPr/>
        <a:lstStyle/>
        <a:p>
          <a:endParaRPr lang="zh-TW" altLang="en-US"/>
        </a:p>
      </dgm:t>
    </dgm:pt>
    <dgm:pt modelId="{B5D047E1-4555-4373-82A9-2C13DD2DBA68}" type="sibTrans" cxnId="{225D9E34-5723-420E-8E3E-F511A3DC0B31}">
      <dgm:prSet/>
      <dgm:spPr/>
      <dgm:t>
        <a:bodyPr/>
        <a:lstStyle/>
        <a:p>
          <a:endParaRPr lang="zh-TW" altLang="en-US"/>
        </a:p>
      </dgm:t>
    </dgm:pt>
    <dgm:pt modelId="{8ED62A9E-08E0-44F9-9048-130EDA7B3889}">
      <dgm:prSet/>
      <dgm:spPr/>
      <dgm:t>
        <a:bodyPr/>
        <a:lstStyle/>
        <a:p>
          <a:r>
            <a:rPr lang="zh-TW" altLang="en-US" dirty="0"/>
            <a:t>強化教師教學效能</a:t>
          </a:r>
          <a:r>
            <a:rPr lang="en-US" altLang="zh-TW" dirty="0"/>
            <a:t/>
          </a:r>
          <a:br>
            <a:rPr lang="en-US" altLang="zh-TW" dirty="0"/>
          </a:br>
          <a:r>
            <a:rPr lang="zh-TW" altLang="en-US" dirty="0"/>
            <a:t>以提升學習扶助實施成效</a:t>
          </a:r>
        </a:p>
      </dgm:t>
    </dgm:pt>
    <dgm:pt modelId="{241025B4-EED0-4FAA-9ACF-3BFA2CA3AD5A}" type="parTrans" cxnId="{F8A3BDDA-0DCF-4109-BDB5-57386E7CD3CC}">
      <dgm:prSet/>
      <dgm:spPr/>
      <dgm:t>
        <a:bodyPr/>
        <a:lstStyle/>
        <a:p>
          <a:endParaRPr lang="zh-TW" altLang="en-US"/>
        </a:p>
      </dgm:t>
    </dgm:pt>
    <dgm:pt modelId="{DAE5EF17-307E-4C82-90AA-C903F8D02F6D}" type="sibTrans" cxnId="{F8A3BDDA-0DCF-4109-BDB5-57386E7CD3CC}">
      <dgm:prSet/>
      <dgm:spPr/>
      <dgm:t>
        <a:bodyPr/>
        <a:lstStyle/>
        <a:p>
          <a:endParaRPr lang="zh-TW" altLang="en-US"/>
        </a:p>
      </dgm:t>
    </dgm:pt>
    <dgm:pt modelId="{69E99114-6285-46E2-9001-71D8A8B13819}">
      <dgm:prSet/>
      <dgm:spPr/>
      <dgm:t>
        <a:bodyPr/>
        <a:lstStyle/>
        <a:p>
          <a:r>
            <a:rPr lang="zh-TW" altLang="en-US" dirty="0"/>
            <a:t>持續搜集並發展</a:t>
          </a:r>
          <a:endParaRPr lang="en-US" altLang="zh-TW" dirty="0"/>
        </a:p>
        <a:p>
          <a:r>
            <a:rPr lang="zh-TW" altLang="en-US" dirty="0"/>
            <a:t>學習扶助教材資源</a:t>
          </a:r>
        </a:p>
      </dgm:t>
    </dgm:pt>
    <dgm:pt modelId="{B5E5D3BF-B971-4534-B0CC-CEC1BD43A35F}" type="parTrans" cxnId="{0BC532FB-796B-498E-910E-EA04DDE7D6F6}">
      <dgm:prSet/>
      <dgm:spPr/>
      <dgm:t>
        <a:bodyPr/>
        <a:lstStyle/>
        <a:p>
          <a:endParaRPr lang="zh-TW" altLang="en-US"/>
        </a:p>
      </dgm:t>
    </dgm:pt>
    <dgm:pt modelId="{1F05873B-95D4-438C-8587-23EECFF95E97}" type="sibTrans" cxnId="{0BC532FB-796B-498E-910E-EA04DDE7D6F6}">
      <dgm:prSet/>
      <dgm:spPr/>
      <dgm:t>
        <a:bodyPr/>
        <a:lstStyle/>
        <a:p>
          <a:endParaRPr lang="zh-TW" altLang="en-US"/>
        </a:p>
      </dgm:t>
    </dgm:pt>
    <dgm:pt modelId="{05FFFFB6-E195-4E79-8C7A-B83345B4FA16}">
      <dgm:prSet/>
      <dgm:spPr/>
      <dgm:t>
        <a:bodyPr/>
        <a:lstStyle/>
        <a:p>
          <a:r>
            <a:rPr lang="zh-TW" altLang="en-US" dirty="0"/>
            <a:t>研修學習扶助</a:t>
          </a:r>
          <a:endParaRPr lang="en-US" altLang="zh-TW" dirty="0"/>
        </a:p>
        <a:p>
          <a:r>
            <a:rPr lang="zh-TW" altLang="en-US" dirty="0"/>
            <a:t>基本學習內容</a:t>
          </a:r>
        </a:p>
      </dgm:t>
    </dgm:pt>
    <dgm:pt modelId="{56DDFB95-F41E-472D-9C4D-D34662E28956}" type="parTrans" cxnId="{E971BB09-2659-4DEC-B186-15B3B09ED7B1}">
      <dgm:prSet/>
      <dgm:spPr/>
      <dgm:t>
        <a:bodyPr/>
        <a:lstStyle/>
        <a:p>
          <a:endParaRPr lang="zh-TW" altLang="en-US"/>
        </a:p>
      </dgm:t>
    </dgm:pt>
    <dgm:pt modelId="{A7231FCE-3EC0-4848-B194-501D840822EC}" type="sibTrans" cxnId="{E971BB09-2659-4DEC-B186-15B3B09ED7B1}">
      <dgm:prSet/>
      <dgm:spPr/>
      <dgm:t>
        <a:bodyPr/>
        <a:lstStyle/>
        <a:p>
          <a:endParaRPr lang="zh-TW" altLang="en-US"/>
        </a:p>
      </dgm:t>
    </dgm:pt>
    <dgm:pt modelId="{A5FD4030-F7B0-45E1-895B-275FB6ABDCD1}" type="pres">
      <dgm:prSet presAssocID="{8EB79770-291B-4200-BD61-E88ECA7E441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3845874-7F7E-413C-A7A0-EE5E7E5FF1D4}" type="pres">
      <dgm:prSet presAssocID="{04B951A2-ECC7-4231-9E57-E921C8FEE56E}" presName="circ1" presStyleLbl="vennNode1" presStyleIdx="0" presStyleCnt="5" custLinFactNeighborX="-61765" custLinFactNeighborY="15805"/>
      <dgm:spPr/>
    </dgm:pt>
    <dgm:pt modelId="{4C2F0576-D07F-4707-80FB-AB6BD569D1BA}" type="pres">
      <dgm:prSet presAssocID="{04B951A2-ECC7-4231-9E57-E921C8FEE56E}" presName="circ1Tx" presStyleLbl="revTx" presStyleIdx="0" presStyleCnt="0" custScaleX="186328" custLinFactX="31751" custLinFactY="117043" custLinFactNeighborX="100000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8C0D93-B9D7-4ABE-B38A-B27AB2209D2D}" type="pres">
      <dgm:prSet presAssocID="{CD44F1CC-91A4-40E2-A683-D80F0F1C2613}" presName="circ2" presStyleLbl="vennNode1" presStyleIdx="1" presStyleCnt="5" custLinFactNeighborX="-43835" custLinFactNeighborY="-58222"/>
      <dgm:spPr/>
    </dgm:pt>
    <dgm:pt modelId="{6C35474B-F7E7-4106-AD7F-10E8CE7119B5}" type="pres">
      <dgm:prSet presAssocID="{CD44F1CC-91A4-40E2-A683-D80F0F1C2613}" presName="circ2Tx" presStyleLbl="revTx" presStyleIdx="0" presStyleCnt="0" custScaleX="172701" custLinFactX="-41121" custLinFactY="-14872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AF0BC-6815-4631-A48A-A851A1FCA117}" type="pres">
      <dgm:prSet presAssocID="{8ED62A9E-08E0-44F9-9048-130EDA7B3889}" presName="circ3" presStyleLbl="vennNode1" presStyleIdx="2" presStyleCnt="5"/>
      <dgm:spPr/>
    </dgm:pt>
    <dgm:pt modelId="{D7E2F6B4-1116-4518-9409-85AC969A8575}" type="pres">
      <dgm:prSet presAssocID="{8ED62A9E-08E0-44F9-9048-130EDA7B3889}" presName="circ3Tx" presStyleLbl="revTx" presStyleIdx="0" presStyleCnt="0" custScaleX="210464" custLinFactY="-71477" custLinFactNeighborX="7814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0E47B4-2456-4A6E-A78D-3E2C0DCAFA5A}" type="pres">
      <dgm:prSet presAssocID="{69E99114-6285-46E2-9001-71D8A8B13819}" presName="circ4" presStyleLbl="vennNode1" presStyleIdx="3" presStyleCnt="5" custLinFactNeighborX="-11523" custLinFactNeighborY="-606"/>
      <dgm:spPr/>
    </dgm:pt>
    <dgm:pt modelId="{8F26DA5F-64AB-457A-93F6-D135EEF3F66E}" type="pres">
      <dgm:prSet presAssocID="{69E99114-6285-46E2-9001-71D8A8B13819}" presName="circ4Tx" presStyleLbl="revTx" presStyleIdx="0" presStyleCnt="0" custScaleX="176322" custLinFactY="-76472" custLinFactNeighborX="-4665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1AA26C-0D45-4CDF-BEAF-E7352E2D3240}" type="pres">
      <dgm:prSet presAssocID="{05FFFFB6-E195-4E79-8C7A-B83345B4FA16}" presName="circ5" presStyleLbl="vennNode1" presStyleIdx="4" presStyleCnt="5" custLinFactNeighborX="81874" custLinFactNeighborY="-2426"/>
      <dgm:spPr/>
    </dgm:pt>
    <dgm:pt modelId="{6C01830C-A4D0-477C-B10E-B0E8375BD472}" type="pres">
      <dgm:prSet presAssocID="{05FFFFB6-E195-4E79-8C7A-B83345B4FA16}" presName="circ5Tx" presStyleLbl="revTx" presStyleIdx="0" presStyleCnt="0" custScaleX="187389" custLinFactY="61432" custLinFactNeighborX="-3382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A9EF74-7136-422B-B3D4-E57D55B702B1}" type="presOf" srcId="{8EB79770-291B-4200-BD61-E88ECA7E441F}" destId="{A5FD4030-F7B0-45E1-895B-275FB6ABDCD1}" srcOrd="0" destOrd="0" presId="urn:microsoft.com/office/officeart/2005/8/layout/venn1"/>
    <dgm:cxn modelId="{0E43DB72-A435-4DB8-A724-1AECAF7EFA28}" type="presOf" srcId="{CD44F1CC-91A4-40E2-A683-D80F0F1C2613}" destId="{6C35474B-F7E7-4106-AD7F-10E8CE7119B5}" srcOrd="0" destOrd="0" presId="urn:microsoft.com/office/officeart/2005/8/layout/venn1"/>
    <dgm:cxn modelId="{225D9E34-5723-420E-8E3E-F511A3DC0B31}" srcId="{8EB79770-291B-4200-BD61-E88ECA7E441F}" destId="{CD44F1CC-91A4-40E2-A683-D80F0F1C2613}" srcOrd="1" destOrd="0" parTransId="{D9510AD0-329A-45DA-8C26-F472DEE4BE1A}" sibTransId="{B5D047E1-4555-4373-82A9-2C13DD2DBA68}"/>
    <dgm:cxn modelId="{F8A3BDDA-0DCF-4109-BDB5-57386E7CD3CC}" srcId="{8EB79770-291B-4200-BD61-E88ECA7E441F}" destId="{8ED62A9E-08E0-44F9-9048-130EDA7B3889}" srcOrd="2" destOrd="0" parTransId="{241025B4-EED0-4FAA-9ACF-3BFA2CA3AD5A}" sibTransId="{DAE5EF17-307E-4C82-90AA-C903F8D02F6D}"/>
    <dgm:cxn modelId="{A765654E-AA02-4CD2-8C26-B958139E2050}" type="presOf" srcId="{04B951A2-ECC7-4231-9E57-E921C8FEE56E}" destId="{4C2F0576-D07F-4707-80FB-AB6BD569D1BA}" srcOrd="0" destOrd="0" presId="urn:microsoft.com/office/officeart/2005/8/layout/venn1"/>
    <dgm:cxn modelId="{E971BB09-2659-4DEC-B186-15B3B09ED7B1}" srcId="{8EB79770-291B-4200-BD61-E88ECA7E441F}" destId="{05FFFFB6-E195-4E79-8C7A-B83345B4FA16}" srcOrd="4" destOrd="0" parTransId="{56DDFB95-F41E-472D-9C4D-D34662E28956}" sibTransId="{A7231FCE-3EC0-4848-B194-501D840822EC}"/>
    <dgm:cxn modelId="{73453158-C2A6-4EB0-901E-A3CEFCAD03DD}" srcId="{8EB79770-291B-4200-BD61-E88ECA7E441F}" destId="{04B951A2-ECC7-4231-9E57-E921C8FEE56E}" srcOrd="0" destOrd="0" parTransId="{87EAB34C-7886-437A-8BE3-7AEFE4750046}" sibTransId="{E93C2DA8-2B1F-4034-8963-946B8B197133}"/>
    <dgm:cxn modelId="{0BC532FB-796B-498E-910E-EA04DDE7D6F6}" srcId="{8EB79770-291B-4200-BD61-E88ECA7E441F}" destId="{69E99114-6285-46E2-9001-71D8A8B13819}" srcOrd="3" destOrd="0" parTransId="{B5E5D3BF-B971-4534-B0CC-CEC1BD43A35F}" sibTransId="{1F05873B-95D4-438C-8587-23EECFF95E97}"/>
    <dgm:cxn modelId="{644EAD60-C6E3-46A1-86BF-04AF60508592}" type="presOf" srcId="{69E99114-6285-46E2-9001-71D8A8B13819}" destId="{8F26DA5F-64AB-457A-93F6-D135EEF3F66E}" srcOrd="0" destOrd="0" presId="urn:microsoft.com/office/officeart/2005/8/layout/venn1"/>
    <dgm:cxn modelId="{D802A848-C8FF-4D2D-B64A-2FF7C31E5DF8}" type="presOf" srcId="{8ED62A9E-08E0-44F9-9048-130EDA7B3889}" destId="{D7E2F6B4-1116-4518-9409-85AC969A8575}" srcOrd="0" destOrd="0" presId="urn:microsoft.com/office/officeart/2005/8/layout/venn1"/>
    <dgm:cxn modelId="{061295E4-46B4-4F29-80F1-5593D78719A7}" type="presOf" srcId="{05FFFFB6-E195-4E79-8C7A-B83345B4FA16}" destId="{6C01830C-A4D0-477C-B10E-B0E8375BD472}" srcOrd="0" destOrd="0" presId="urn:microsoft.com/office/officeart/2005/8/layout/venn1"/>
    <dgm:cxn modelId="{B75C03CA-A531-47F7-A979-2F21C99AD040}" type="presParOf" srcId="{A5FD4030-F7B0-45E1-895B-275FB6ABDCD1}" destId="{73845874-7F7E-413C-A7A0-EE5E7E5FF1D4}" srcOrd="0" destOrd="0" presId="urn:microsoft.com/office/officeart/2005/8/layout/venn1"/>
    <dgm:cxn modelId="{5D84A47E-5D46-4585-BF4C-B64B55DAC42A}" type="presParOf" srcId="{A5FD4030-F7B0-45E1-895B-275FB6ABDCD1}" destId="{4C2F0576-D07F-4707-80FB-AB6BD569D1BA}" srcOrd="1" destOrd="0" presId="urn:microsoft.com/office/officeart/2005/8/layout/venn1"/>
    <dgm:cxn modelId="{62BD1295-3AD3-46C8-B48D-A772571C3639}" type="presParOf" srcId="{A5FD4030-F7B0-45E1-895B-275FB6ABDCD1}" destId="{728C0D93-B9D7-4ABE-B38A-B27AB2209D2D}" srcOrd="2" destOrd="0" presId="urn:microsoft.com/office/officeart/2005/8/layout/venn1"/>
    <dgm:cxn modelId="{A1CB0E29-01DE-455C-962F-489455D320A0}" type="presParOf" srcId="{A5FD4030-F7B0-45E1-895B-275FB6ABDCD1}" destId="{6C35474B-F7E7-4106-AD7F-10E8CE7119B5}" srcOrd="3" destOrd="0" presId="urn:microsoft.com/office/officeart/2005/8/layout/venn1"/>
    <dgm:cxn modelId="{C5EE1180-C465-4278-A8DE-F41456A29A9E}" type="presParOf" srcId="{A5FD4030-F7B0-45E1-895B-275FB6ABDCD1}" destId="{D88AF0BC-6815-4631-A48A-A851A1FCA117}" srcOrd="4" destOrd="0" presId="urn:microsoft.com/office/officeart/2005/8/layout/venn1"/>
    <dgm:cxn modelId="{BA1C212D-59BA-4574-9F8A-134673D22A7B}" type="presParOf" srcId="{A5FD4030-F7B0-45E1-895B-275FB6ABDCD1}" destId="{D7E2F6B4-1116-4518-9409-85AC969A8575}" srcOrd="5" destOrd="0" presId="urn:microsoft.com/office/officeart/2005/8/layout/venn1"/>
    <dgm:cxn modelId="{2D5E5CB4-D568-4668-9F13-5080C05FC16F}" type="presParOf" srcId="{A5FD4030-F7B0-45E1-895B-275FB6ABDCD1}" destId="{660E47B4-2456-4A6E-A78D-3E2C0DCAFA5A}" srcOrd="6" destOrd="0" presId="urn:microsoft.com/office/officeart/2005/8/layout/venn1"/>
    <dgm:cxn modelId="{61E78A06-EB1B-412C-97B1-6D632A3416B2}" type="presParOf" srcId="{A5FD4030-F7B0-45E1-895B-275FB6ABDCD1}" destId="{8F26DA5F-64AB-457A-93F6-D135EEF3F66E}" srcOrd="7" destOrd="0" presId="urn:microsoft.com/office/officeart/2005/8/layout/venn1"/>
    <dgm:cxn modelId="{4F3142B0-2536-4E8F-93CF-59EDEAB03B7D}" type="presParOf" srcId="{A5FD4030-F7B0-45E1-895B-275FB6ABDCD1}" destId="{CA1AA26C-0D45-4CDF-BEAF-E7352E2D3240}" srcOrd="8" destOrd="0" presId="urn:microsoft.com/office/officeart/2005/8/layout/venn1"/>
    <dgm:cxn modelId="{E4450C35-C210-4BF8-BBBD-8BDD9F3D6EE7}" type="presParOf" srcId="{A5FD4030-F7B0-45E1-895B-275FB6ABDCD1}" destId="{6C01830C-A4D0-477C-B10E-B0E8375BD472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527598-C563-4C65-9952-1C98D260913A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915FB6BA-BFF0-416A-9B19-9D9DD3D695C3}">
      <dgm:prSet phldrT="[文字]"/>
      <dgm:spPr>
        <a:solidFill>
          <a:srgbClr val="FF0000"/>
        </a:solidFill>
      </dgm:spPr>
      <dgm:t>
        <a:bodyPr/>
        <a:lstStyle/>
        <a:p>
          <a:r>
            <a:rPr lang="en-US" altLang="zh-TW" dirty="0" err="1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Tier1</a:t>
          </a:r>
          <a:endParaRPr lang="en-US" altLang="zh-TW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zh-TW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一般學生</a:t>
          </a:r>
          <a:endParaRPr lang="en-US" altLang="zh-TW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zh-TW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單元內</a:t>
          </a:r>
          <a:r>
            <a:rPr lang="en-US" altLang="zh-TW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(</a:t>
          </a:r>
          <a:r>
            <a:rPr lang="zh-TW" altLang="zh-TW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困難概念診斷</a:t>
          </a:r>
          <a:r>
            <a:rPr lang="en-US" altLang="zh-TW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)</a:t>
          </a:r>
        </a:p>
        <a:p>
          <a:r>
            <a:rPr lang="zh-TW" altLang="zh-TW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課堂內進行差異化教學</a:t>
          </a:r>
          <a:endParaRPr lang="zh-TW" altLang="en-US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EACE25D6-CB87-442F-A679-C439AA59AF01}" type="parTrans" cxnId="{CD6F5BE6-D027-4E04-A20D-F8054D0A8933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659BFE8F-F4CC-402F-B4A4-29C8C6254F97}" type="sibTrans" cxnId="{CD6F5BE6-D027-4E04-A20D-F8054D0A8933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0A9865A1-8013-4BDB-A6C5-B6A446F8E9D7}">
      <dgm:prSet/>
      <dgm:spPr>
        <a:solidFill>
          <a:srgbClr val="FFFF00"/>
        </a:solidFill>
      </dgm:spPr>
      <dgm:t>
        <a:bodyPr/>
        <a:lstStyle/>
        <a:p>
          <a:r>
            <a:rPr lang="en-US" altLang="zh-TW" dirty="0" err="1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Tier3</a:t>
          </a:r>
          <a:endParaRPr lang="en-US" altLang="zh-TW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少數個別學生</a:t>
          </a:r>
          <a:endParaRPr lang="en-US" altLang="zh-TW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個別化特教學習輔扶助</a:t>
          </a:r>
          <a:endParaRPr lang="en-US" altLang="zh-TW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資源班客制化課程與教學</a:t>
          </a:r>
        </a:p>
      </dgm:t>
    </dgm:pt>
    <dgm:pt modelId="{8281EB2C-F6A2-4F84-83FF-ECA6EE9F9F7C}" type="parTrans" cxnId="{085617ED-5EA8-4F58-882B-D4B77DE6D9F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40763EC-594E-426C-8C88-EC1AD6D28386}" type="sibTrans" cxnId="{085617ED-5EA8-4F58-882B-D4B77DE6D9F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0F3A2F-5711-4510-BF06-2EA87489BE60}">
      <dgm:prSet/>
      <dgm:spPr>
        <a:solidFill>
          <a:srgbClr val="FFC000"/>
        </a:solidFill>
      </dgm:spPr>
      <dgm:t>
        <a:bodyPr/>
        <a:lstStyle/>
        <a:p>
          <a:r>
            <a:rPr lang="en-US" altLang="en-US" dirty="0" err="1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Tier2</a:t>
          </a:r>
          <a:endParaRPr lang="en-US" altLang="en-US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部分學生</a:t>
          </a:r>
          <a:endParaRPr lang="en-US" altLang="zh-TW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提供小組學習輔助支援</a:t>
          </a:r>
          <a:endParaRPr lang="en-US" altLang="zh-TW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向下基礎能力的補救</a:t>
          </a:r>
        </a:p>
      </dgm:t>
    </dgm:pt>
    <dgm:pt modelId="{621A02EC-E167-425B-902C-DE365EE3E168}" type="parTrans" cxnId="{92A1B23D-ACC3-4416-B09B-BD0B4A7A8D64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63CB8A94-054A-456A-BB02-4E41E992A43E}" type="sibTrans" cxnId="{92A1B23D-ACC3-4416-B09B-BD0B4A7A8D64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A267D76-9F66-4059-85C3-90749BB9DA0F}" type="pres">
      <dgm:prSet presAssocID="{D0527598-C563-4C65-9952-1C98D260913A}" presName="Name0" presStyleCnt="0">
        <dgm:presLayoutVars>
          <dgm:dir/>
          <dgm:animLvl val="lvl"/>
          <dgm:resizeHandles val="exact"/>
        </dgm:presLayoutVars>
      </dgm:prSet>
      <dgm:spPr/>
    </dgm:pt>
    <dgm:pt modelId="{CCCF4F71-2764-4205-A07D-A9FD18010CE6}" type="pres">
      <dgm:prSet presAssocID="{0A9865A1-8013-4BDB-A6C5-B6A446F8E9D7}" presName="Name8" presStyleCnt="0"/>
      <dgm:spPr/>
    </dgm:pt>
    <dgm:pt modelId="{7A72FDAD-B064-400B-90E5-804F13909445}" type="pres">
      <dgm:prSet presAssocID="{0A9865A1-8013-4BDB-A6C5-B6A446F8E9D7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67B378-880B-4BB0-9C7A-0144316F3D7C}" type="pres">
      <dgm:prSet presAssocID="{0A9865A1-8013-4BDB-A6C5-B6A446F8E9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5C9731-5281-483C-B8E3-24E3E752B1D4}" type="pres">
      <dgm:prSet presAssocID="{190F3A2F-5711-4510-BF06-2EA87489BE60}" presName="Name8" presStyleCnt="0"/>
      <dgm:spPr/>
    </dgm:pt>
    <dgm:pt modelId="{8A798864-1A00-4DC6-A941-F0BAC131A966}" type="pres">
      <dgm:prSet presAssocID="{190F3A2F-5711-4510-BF06-2EA87489BE6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CEFF42-8EB7-4E6F-8EB3-C4B9A672310A}" type="pres">
      <dgm:prSet presAssocID="{190F3A2F-5711-4510-BF06-2EA87489BE6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ED7924-491C-4064-A7F1-3430FD2FB5BD}" type="pres">
      <dgm:prSet presAssocID="{915FB6BA-BFF0-416A-9B19-9D9DD3D695C3}" presName="Name8" presStyleCnt="0"/>
      <dgm:spPr/>
    </dgm:pt>
    <dgm:pt modelId="{A1A1F04E-BA76-4EA4-8E94-216B13620A4F}" type="pres">
      <dgm:prSet presAssocID="{915FB6BA-BFF0-416A-9B19-9D9DD3D695C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08FA95-1B20-48B8-9674-BF42452822D5}" type="pres">
      <dgm:prSet presAssocID="{915FB6BA-BFF0-416A-9B19-9D9DD3D695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34962B9-AB8C-4444-B1DC-71964F282F79}" type="presOf" srcId="{190F3A2F-5711-4510-BF06-2EA87489BE60}" destId="{8A798864-1A00-4DC6-A941-F0BAC131A966}" srcOrd="0" destOrd="0" presId="urn:microsoft.com/office/officeart/2005/8/layout/pyramid1"/>
    <dgm:cxn modelId="{CD6F5BE6-D027-4E04-A20D-F8054D0A8933}" srcId="{D0527598-C563-4C65-9952-1C98D260913A}" destId="{915FB6BA-BFF0-416A-9B19-9D9DD3D695C3}" srcOrd="2" destOrd="0" parTransId="{EACE25D6-CB87-442F-A679-C439AA59AF01}" sibTransId="{659BFE8F-F4CC-402F-B4A4-29C8C6254F97}"/>
    <dgm:cxn modelId="{F5200939-D3BE-4649-A38A-87FF1EC7F094}" type="presOf" srcId="{915FB6BA-BFF0-416A-9B19-9D9DD3D695C3}" destId="{2B08FA95-1B20-48B8-9674-BF42452822D5}" srcOrd="1" destOrd="0" presId="urn:microsoft.com/office/officeart/2005/8/layout/pyramid1"/>
    <dgm:cxn modelId="{25C9C97F-AD15-4FD4-BB25-B4FCA5DEA625}" type="presOf" srcId="{190F3A2F-5711-4510-BF06-2EA87489BE60}" destId="{58CEFF42-8EB7-4E6F-8EB3-C4B9A672310A}" srcOrd="1" destOrd="0" presId="urn:microsoft.com/office/officeart/2005/8/layout/pyramid1"/>
    <dgm:cxn modelId="{211C8D97-605C-458B-A9A4-533108B2CD04}" type="presOf" srcId="{0A9865A1-8013-4BDB-A6C5-B6A446F8E9D7}" destId="{7A72FDAD-B064-400B-90E5-804F13909445}" srcOrd="0" destOrd="0" presId="urn:microsoft.com/office/officeart/2005/8/layout/pyramid1"/>
    <dgm:cxn modelId="{3ADE32FF-4FDF-42BE-9558-B87E92312770}" type="presOf" srcId="{915FB6BA-BFF0-416A-9B19-9D9DD3D695C3}" destId="{A1A1F04E-BA76-4EA4-8E94-216B13620A4F}" srcOrd="0" destOrd="0" presId="urn:microsoft.com/office/officeart/2005/8/layout/pyramid1"/>
    <dgm:cxn modelId="{13BF424A-2E8F-466A-8CD4-3ADD5C331197}" type="presOf" srcId="{0A9865A1-8013-4BDB-A6C5-B6A446F8E9D7}" destId="{2C67B378-880B-4BB0-9C7A-0144316F3D7C}" srcOrd="1" destOrd="0" presId="urn:microsoft.com/office/officeart/2005/8/layout/pyramid1"/>
    <dgm:cxn modelId="{085617ED-5EA8-4F58-882B-D4B77DE6D9F7}" srcId="{D0527598-C563-4C65-9952-1C98D260913A}" destId="{0A9865A1-8013-4BDB-A6C5-B6A446F8E9D7}" srcOrd="0" destOrd="0" parTransId="{8281EB2C-F6A2-4F84-83FF-ECA6EE9F9F7C}" sibTransId="{940763EC-594E-426C-8C88-EC1AD6D28386}"/>
    <dgm:cxn modelId="{92A1B23D-ACC3-4416-B09B-BD0B4A7A8D64}" srcId="{D0527598-C563-4C65-9952-1C98D260913A}" destId="{190F3A2F-5711-4510-BF06-2EA87489BE60}" srcOrd="1" destOrd="0" parTransId="{621A02EC-E167-425B-902C-DE365EE3E168}" sibTransId="{63CB8A94-054A-456A-BB02-4E41E992A43E}"/>
    <dgm:cxn modelId="{FF4B3EBA-80C7-4C9B-AA24-B36B16C09618}" type="presOf" srcId="{D0527598-C563-4C65-9952-1C98D260913A}" destId="{2A267D76-9F66-4059-85C3-90749BB9DA0F}" srcOrd="0" destOrd="0" presId="urn:microsoft.com/office/officeart/2005/8/layout/pyramid1"/>
    <dgm:cxn modelId="{7F2AA67C-9406-4FB2-A15B-65BDD107BB13}" type="presParOf" srcId="{2A267D76-9F66-4059-85C3-90749BB9DA0F}" destId="{CCCF4F71-2764-4205-A07D-A9FD18010CE6}" srcOrd="0" destOrd="0" presId="urn:microsoft.com/office/officeart/2005/8/layout/pyramid1"/>
    <dgm:cxn modelId="{73EF2B40-A594-4E8C-9A77-10A5405C2A93}" type="presParOf" srcId="{CCCF4F71-2764-4205-A07D-A9FD18010CE6}" destId="{7A72FDAD-B064-400B-90E5-804F13909445}" srcOrd="0" destOrd="0" presId="urn:microsoft.com/office/officeart/2005/8/layout/pyramid1"/>
    <dgm:cxn modelId="{65AC4CCA-03E4-49D1-A4EA-0F73E978E581}" type="presParOf" srcId="{CCCF4F71-2764-4205-A07D-A9FD18010CE6}" destId="{2C67B378-880B-4BB0-9C7A-0144316F3D7C}" srcOrd="1" destOrd="0" presId="urn:microsoft.com/office/officeart/2005/8/layout/pyramid1"/>
    <dgm:cxn modelId="{FA894794-8C4C-4696-A00E-ECBACAAC22ED}" type="presParOf" srcId="{2A267D76-9F66-4059-85C3-90749BB9DA0F}" destId="{AC5C9731-5281-483C-B8E3-24E3E752B1D4}" srcOrd="1" destOrd="0" presId="urn:microsoft.com/office/officeart/2005/8/layout/pyramid1"/>
    <dgm:cxn modelId="{A4800291-DEFD-49CA-A7E4-DB2C2E2F957D}" type="presParOf" srcId="{AC5C9731-5281-483C-B8E3-24E3E752B1D4}" destId="{8A798864-1A00-4DC6-A941-F0BAC131A966}" srcOrd="0" destOrd="0" presId="urn:microsoft.com/office/officeart/2005/8/layout/pyramid1"/>
    <dgm:cxn modelId="{2DA3574A-64E8-467F-8722-6FC224015333}" type="presParOf" srcId="{AC5C9731-5281-483C-B8E3-24E3E752B1D4}" destId="{58CEFF42-8EB7-4E6F-8EB3-C4B9A672310A}" srcOrd="1" destOrd="0" presId="urn:microsoft.com/office/officeart/2005/8/layout/pyramid1"/>
    <dgm:cxn modelId="{494CBF68-684F-4113-A7C8-B5088E21499B}" type="presParOf" srcId="{2A267D76-9F66-4059-85C3-90749BB9DA0F}" destId="{0EED7924-491C-4064-A7F1-3430FD2FB5BD}" srcOrd="2" destOrd="0" presId="urn:microsoft.com/office/officeart/2005/8/layout/pyramid1"/>
    <dgm:cxn modelId="{B8BC5E64-4F28-46A3-99EC-FD9A6B6B774C}" type="presParOf" srcId="{0EED7924-491C-4064-A7F1-3430FD2FB5BD}" destId="{A1A1F04E-BA76-4EA4-8E94-216B13620A4F}" srcOrd="0" destOrd="0" presId="urn:microsoft.com/office/officeart/2005/8/layout/pyramid1"/>
    <dgm:cxn modelId="{4797276E-305F-4170-BE4D-BDD6599F9A8A}" type="presParOf" srcId="{0EED7924-491C-4064-A7F1-3430FD2FB5BD}" destId="{2B08FA95-1B20-48B8-9674-BF42452822D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80C977-64AA-45CC-802E-3EA829C3D57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8694F64-9713-44DC-AA16-4BB4FD14DA5D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診斷結果</a:t>
          </a:r>
        </a:p>
      </dgm:t>
    </dgm:pt>
    <dgm:pt modelId="{DD547AD8-CCB2-4B6A-90BE-821BCC1A97C2}" type="parTrans" cxnId="{25218160-5702-494C-B170-23B4260BA623}">
      <dgm:prSet/>
      <dgm:spPr/>
      <dgm:t>
        <a:bodyPr/>
        <a:lstStyle/>
        <a:p>
          <a:endParaRPr lang="zh-TW" altLang="en-US"/>
        </a:p>
      </dgm:t>
    </dgm:pt>
    <dgm:pt modelId="{A57F68CB-6174-4130-B8B9-2CA0E9C2A8E4}" type="sibTrans" cxnId="{25218160-5702-494C-B170-23B4260BA623}">
      <dgm:prSet/>
      <dgm:spPr/>
      <dgm:t>
        <a:bodyPr/>
        <a:lstStyle/>
        <a:p>
          <a:endParaRPr lang="zh-TW" altLang="en-US"/>
        </a:p>
      </dgm:t>
    </dgm:pt>
    <dgm:pt modelId="{13DF506A-D3E5-471F-A833-74F9D926F416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未根據診斷結果報告評估受輔學生的起點行為。</a:t>
          </a:r>
        </a:p>
      </dgm:t>
    </dgm:pt>
    <dgm:pt modelId="{3DC6EEA5-DA19-47CC-A09F-17D969049195}" type="parTrans" cxnId="{057773FC-61EC-4E51-AC5C-873BBF915E0F}">
      <dgm:prSet/>
      <dgm:spPr/>
      <dgm:t>
        <a:bodyPr/>
        <a:lstStyle/>
        <a:p>
          <a:endParaRPr lang="zh-TW" altLang="en-US"/>
        </a:p>
      </dgm:t>
    </dgm:pt>
    <dgm:pt modelId="{429A1DF0-9AD6-4291-89EB-54DAE6C2CEC3}" type="sibTrans" cxnId="{057773FC-61EC-4E51-AC5C-873BBF915E0F}">
      <dgm:prSet/>
      <dgm:spPr/>
      <dgm:t>
        <a:bodyPr/>
        <a:lstStyle/>
        <a:p>
          <a:endParaRPr lang="zh-TW" altLang="en-US"/>
        </a:p>
      </dgm:t>
    </dgm:pt>
    <dgm:pt modelId="{097C7142-6EF3-4A73-948C-5CBD669E5103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教材教法</a:t>
          </a:r>
        </a:p>
      </dgm:t>
    </dgm:pt>
    <dgm:pt modelId="{D2728FA6-0002-4C75-8B99-FB4F0CACCE5F}" type="parTrans" cxnId="{D92775E2-F5DB-4FEA-8339-8EBF6341DD7F}">
      <dgm:prSet/>
      <dgm:spPr/>
      <dgm:t>
        <a:bodyPr/>
        <a:lstStyle/>
        <a:p>
          <a:endParaRPr lang="zh-TW" altLang="en-US"/>
        </a:p>
      </dgm:t>
    </dgm:pt>
    <dgm:pt modelId="{3D8856DB-2429-4E66-9300-B07A397A38DE}" type="sibTrans" cxnId="{D92775E2-F5DB-4FEA-8339-8EBF6341DD7F}">
      <dgm:prSet/>
      <dgm:spPr/>
      <dgm:t>
        <a:bodyPr/>
        <a:lstStyle/>
        <a:p>
          <a:endParaRPr lang="zh-TW" altLang="en-US"/>
        </a:p>
      </dgm:t>
    </dgm:pt>
    <dgm:pt modelId="{22B35625-A02A-4AE9-9A08-D404C0865B5D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教材的編選和使用不符合個別化的補救教學原則</a:t>
          </a:r>
        </a:p>
      </dgm:t>
    </dgm:pt>
    <dgm:pt modelId="{F385FE31-CA9B-4325-8D3A-4A8F90149B91}" type="parTrans" cxnId="{CC55B547-37DA-4E59-BE8B-CCF827AE6E7B}">
      <dgm:prSet/>
      <dgm:spPr/>
      <dgm:t>
        <a:bodyPr/>
        <a:lstStyle/>
        <a:p>
          <a:endParaRPr lang="zh-TW" altLang="en-US"/>
        </a:p>
      </dgm:t>
    </dgm:pt>
    <dgm:pt modelId="{7C25FD70-D1B9-4E67-AE8A-E132EAA3EDBB}" type="sibTrans" cxnId="{CC55B547-37DA-4E59-BE8B-CCF827AE6E7B}">
      <dgm:prSet/>
      <dgm:spPr/>
      <dgm:t>
        <a:bodyPr/>
        <a:lstStyle/>
        <a:p>
          <a:endParaRPr lang="zh-TW" altLang="en-US"/>
        </a:p>
      </dgm:t>
    </dgm:pt>
    <dgm:pt modelId="{912C9E0C-2EA2-42FA-BE6D-8A91EB0981C7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行政運作</a:t>
          </a:r>
        </a:p>
      </dgm:t>
    </dgm:pt>
    <dgm:pt modelId="{3F406D22-300B-423A-BE35-6BFC3622B550}" type="parTrans" cxnId="{A7B0C03F-DCDE-4C44-A38D-F9219FAC400C}">
      <dgm:prSet/>
      <dgm:spPr/>
      <dgm:t>
        <a:bodyPr/>
        <a:lstStyle/>
        <a:p>
          <a:endParaRPr lang="zh-TW" altLang="en-US"/>
        </a:p>
      </dgm:t>
    </dgm:pt>
    <dgm:pt modelId="{0112484E-0019-4676-81D4-2746A62EF1A3}" type="sibTrans" cxnId="{A7B0C03F-DCDE-4C44-A38D-F9219FAC400C}">
      <dgm:prSet/>
      <dgm:spPr/>
      <dgm:t>
        <a:bodyPr/>
        <a:lstStyle/>
        <a:p>
          <a:endParaRPr lang="zh-TW" altLang="en-US"/>
        </a:p>
      </dgm:t>
    </dgm:pt>
    <dgm:pt modelId="{545B5982-6E92-484B-B18A-8191C7FFC4D0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部分受輔學生並非學習輔助之目標學生。</a:t>
          </a:r>
        </a:p>
      </dgm:t>
    </dgm:pt>
    <dgm:pt modelId="{11E13DD2-3807-4C23-8EB5-BA2639A94A23}" type="parTrans" cxnId="{0B383671-B77F-43ED-A45B-B4FFF40715CA}">
      <dgm:prSet/>
      <dgm:spPr/>
      <dgm:t>
        <a:bodyPr/>
        <a:lstStyle/>
        <a:p>
          <a:endParaRPr lang="zh-TW" altLang="en-US"/>
        </a:p>
      </dgm:t>
    </dgm:pt>
    <dgm:pt modelId="{19F5858A-835B-4AA8-9FD9-AE38A5438F68}" type="sibTrans" cxnId="{0B383671-B77F-43ED-A45B-B4FFF40715CA}">
      <dgm:prSet/>
      <dgm:spPr/>
      <dgm:t>
        <a:bodyPr/>
        <a:lstStyle/>
        <a:p>
          <a:endParaRPr lang="zh-TW" altLang="en-US"/>
        </a:p>
      </dgm:t>
    </dgm:pt>
    <dgm:pt modelId="{39EE14CA-EBF7-4FFC-875C-AABC8A390B75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受輔學生的學習檔案不具個別化學習輔導方案架構。</a:t>
          </a:r>
        </a:p>
      </dgm:t>
    </dgm:pt>
    <dgm:pt modelId="{83562485-E1A4-43E4-9B29-02E382A66FAF}" type="parTrans" cxnId="{93D915C1-7C12-49F9-8022-88F2FEE974B9}">
      <dgm:prSet/>
      <dgm:spPr/>
      <dgm:t>
        <a:bodyPr/>
        <a:lstStyle/>
        <a:p>
          <a:endParaRPr lang="zh-TW" altLang="en-US"/>
        </a:p>
      </dgm:t>
    </dgm:pt>
    <dgm:pt modelId="{F6FEC729-33FF-4C67-8F9D-97047F4449FA}" type="sibTrans" cxnId="{93D915C1-7C12-49F9-8022-88F2FEE974B9}">
      <dgm:prSet/>
      <dgm:spPr/>
      <dgm:t>
        <a:bodyPr/>
        <a:lstStyle/>
        <a:p>
          <a:endParaRPr lang="zh-TW" altLang="en-US"/>
        </a:p>
      </dgm:t>
    </dgm:pt>
    <dgm:pt modelId="{CCA80BBD-52E6-4453-A6DA-6BDECF4A86F2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未有效利用科技化評量系統提供的資訊</a:t>
          </a:r>
        </a:p>
      </dgm:t>
    </dgm:pt>
    <dgm:pt modelId="{01514207-07F6-4563-8E31-3D0D43E51A7A}" type="parTrans" cxnId="{EB2F0591-FEDD-47EB-91C3-EB4BC002191D}">
      <dgm:prSet/>
      <dgm:spPr/>
      <dgm:t>
        <a:bodyPr/>
        <a:lstStyle/>
        <a:p>
          <a:endParaRPr lang="zh-TW" altLang="en-US"/>
        </a:p>
      </dgm:t>
    </dgm:pt>
    <dgm:pt modelId="{9E3BFE4E-49B5-4E39-98A9-EB8B8F27D729}" type="sibTrans" cxnId="{EB2F0591-FEDD-47EB-91C3-EB4BC002191D}">
      <dgm:prSet/>
      <dgm:spPr/>
      <dgm:t>
        <a:bodyPr/>
        <a:lstStyle/>
        <a:p>
          <a:endParaRPr lang="zh-TW" altLang="en-US"/>
        </a:p>
      </dgm:t>
    </dgm:pt>
    <dgm:pt modelId="{C7548564-B6BD-4CB2-A6F4-D54FA66F4153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僅提供受輔學生回家作業的指導或協助</a:t>
          </a:r>
        </a:p>
      </dgm:t>
    </dgm:pt>
    <dgm:pt modelId="{44A08984-B1C8-4E22-952A-55BF6A71B178}" type="parTrans" cxnId="{E588BA95-F060-42E0-84D7-43A882A897F2}">
      <dgm:prSet/>
      <dgm:spPr/>
      <dgm:t>
        <a:bodyPr/>
        <a:lstStyle/>
        <a:p>
          <a:endParaRPr lang="zh-TW" altLang="en-US"/>
        </a:p>
      </dgm:t>
    </dgm:pt>
    <dgm:pt modelId="{FC470552-70AA-4A35-89E8-2D015158F29D}" type="sibTrans" cxnId="{E588BA95-F060-42E0-84D7-43A882A897F2}">
      <dgm:prSet/>
      <dgm:spPr/>
      <dgm:t>
        <a:bodyPr/>
        <a:lstStyle/>
        <a:p>
          <a:endParaRPr lang="zh-TW" altLang="en-US"/>
        </a:p>
      </dgm:t>
    </dgm:pt>
    <dgm:pt modelId="{E78252E3-89E5-48FF-B83E-9E1E2B9C5F1B}">
      <dgm:prSet phldrT="[文字]"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學習輔助小組未針對受輔學生的入班和結案實質審查。</a:t>
          </a:r>
        </a:p>
      </dgm:t>
    </dgm:pt>
    <dgm:pt modelId="{80B8DC38-1305-4EC6-A562-8F764B7A9AB2}" type="parTrans" cxnId="{41F883C5-6985-43B3-835D-A8F077625F9F}">
      <dgm:prSet/>
      <dgm:spPr/>
      <dgm:t>
        <a:bodyPr/>
        <a:lstStyle/>
        <a:p>
          <a:endParaRPr lang="zh-TW" altLang="en-US"/>
        </a:p>
      </dgm:t>
    </dgm:pt>
    <dgm:pt modelId="{638F2A38-A833-47BB-9037-0CC6EA262F37}" type="sibTrans" cxnId="{41F883C5-6985-43B3-835D-A8F077625F9F}">
      <dgm:prSet/>
      <dgm:spPr/>
      <dgm:t>
        <a:bodyPr/>
        <a:lstStyle/>
        <a:p>
          <a:endParaRPr lang="zh-TW" altLang="en-US"/>
        </a:p>
      </dgm:t>
    </dgm:pt>
    <dgm:pt modelId="{2356B9F6-4DEA-439C-BBD5-0F3E94BDCC7D}" type="pres">
      <dgm:prSet presAssocID="{5F80C977-64AA-45CC-802E-3EA829C3D57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89AE949-3E2B-4A7E-B14D-700736442D02}" type="pres">
      <dgm:prSet presAssocID="{78694F64-9713-44DC-AA16-4BB4FD14DA5D}" presName="linNode" presStyleCnt="0"/>
      <dgm:spPr/>
    </dgm:pt>
    <dgm:pt modelId="{D0C26D9C-B660-469D-934C-5A9BC74400EE}" type="pres">
      <dgm:prSet presAssocID="{78694F64-9713-44DC-AA16-4BB4FD14DA5D}" presName="parentText" presStyleLbl="node1" presStyleIdx="0" presStyleCnt="3" custScaleX="4358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BA2226-18DA-45DD-8152-3BF3DF000DE8}" type="pres">
      <dgm:prSet presAssocID="{78694F64-9713-44DC-AA16-4BB4FD14DA5D}" presName="descendantText" presStyleLbl="alignAccFollowNode1" presStyleIdx="0" presStyleCnt="3" custScaleX="114481" custScaleY="1280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1912B9-D410-408B-9AC6-A0B204FF44E8}" type="pres">
      <dgm:prSet presAssocID="{A57F68CB-6174-4130-B8B9-2CA0E9C2A8E4}" presName="sp" presStyleCnt="0"/>
      <dgm:spPr/>
    </dgm:pt>
    <dgm:pt modelId="{951599DB-8EA9-4273-99D3-8BE5E99A8FB2}" type="pres">
      <dgm:prSet presAssocID="{097C7142-6EF3-4A73-948C-5CBD669E5103}" presName="linNode" presStyleCnt="0"/>
      <dgm:spPr/>
    </dgm:pt>
    <dgm:pt modelId="{CAF54B4E-76FD-4207-8D5F-96EC581B8176}" type="pres">
      <dgm:prSet presAssocID="{097C7142-6EF3-4A73-948C-5CBD669E5103}" presName="parentText" presStyleLbl="node1" presStyleIdx="1" presStyleCnt="3" custScaleX="4534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5B358C-A6A7-4617-8E0C-ACC5EA7AD29A}" type="pres">
      <dgm:prSet presAssocID="{097C7142-6EF3-4A73-948C-5CBD669E5103}" presName="descendantText" presStyleLbl="alignAccFollowNode1" presStyleIdx="1" presStyleCnt="3" custScaleX="114355" custScaleY="1151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8839BB-FB77-48BD-A6E4-40359C2C2A0C}" type="pres">
      <dgm:prSet presAssocID="{3D8856DB-2429-4E66-9300-B07A397A38DE}" presName="sp" presStyleCnt="0"/>
      <dgm:spPr/>
    </dgm:pt>
    <dgm:pt modelId="{F1DEA39F-4E82-4C18-8CAE-5EE03D20EEF5}" type="pres">
      <dgm:prSet presAssocID="{912C9E0C-2EA2-42FA-BE6D-8A91EB0981C7}" presName="linNode" presStyleCnt="0"/>
      <dgm:spPr/>
    </dgm:pt>
    <dgm:pt modelId="{02D2CFA9-F8E1-4F0D-9C73-FD9E86D23883}" type="pres">
      <dgm:prSet presAssocID="{912C9E0C-2EA2-42FA-BE6D-8A91EB0981C7}" presName="parentText" presStyleLbl="node1" presStyleIdx="2" presStyleCnt="3" custScaleX="4681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6DD4A5-5843-439E-9685-D447EF574DD8}" type="pres">
      <dgm:prSet presAssocID="{912C9E0C-2EA2-42FA-BE6D-8A91EB0981C7}" presName="descendantText" presStyleLbl="alignAccFollowNode1" presStyleIdx="2" presStyleCnt="3" custScaleX="115197" custScaleY="1107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92775E2-F5DB-4FEA-8339-8EBF6341DD7F}" srcId="{5F80C977-64AA-45CC-802E-3EA829C3D57F}" destId="{097C7142-6EF3-4A73-948C-5CBD669E5103}" srcOrd="1" destOrd="0" parTransId="{D2728FA6-0002-4C75-8B99-FB4F0CACCE5F}" sibTransId="{3D8856DB-2429-4E66-9300-B07A397A38DE}"/>
    <dgm:cxn modelId="{E65C62FC-86A9-442D-928C-D891E9A2E969}" type="presOf" srcId="{CCA80BBD-52E6-4453-A6DA-6BDECF4A86F2}" destId="{AFBA2226-18DA-45DD-8152-3BF3DF000DE8}" srcOrd="0" destOrd="2" presId="urn:microsoft.com/office/officeart/2005/8/layout/vList5"/>
    <dgm:cxn modelId="{CC55B547-37DA-4E59-BE8B-CCF827AE6E7B}" srcId="{097C7142-6EF3-4A73-948C-5CBD669E5103}" destId="{22B35625-A02A-4AE9-9A08-D404C0865B5D}" srcOrd="0" destOrd="0" parTransId="{F385FE31-CA9B-4325-8D3A-4A8F90149B91}" sibTransId="{7C25FD70-D1B9-4E67-AE8A-E132EAA3EDBB}"/>
    <dgm:cxn modelId="{0B383671-B77F-43ED-A45B-B4FFF40715CA}" srcId="{912C9E0C-2EA2-42FA-BE6D-8A91EB0981C7}" destId="{545B5982-6E92-484B-B18A-8191C7FFC4D0}" srcOrd="0" destOrd="0" parTransId="{11E13DD2-3807-4C23-8EB5-BA2639A94A23}" sibTransId="{19F5858A-835B-4AA8-9FD9-AE38A5438F68}"/>
    <dgm:cxn modelId="{93D915C1-7C12-49F9-8022-88F2FEE974B9}" srcId="{78694F64-9713-44DC-AA16-4BB4FD14DA5D}" destId="{39EE14CA-EBF7-4FFC-875C-AABC8A390B75}" srcOrd="1" destOrd="0" parTransId="{83562485-E1A4-43E4-9B29-02E382A66FAF}" sibTransId="{F6FEC729-33FF-4C67-8F9D-97047F4449FA}"/>
    <dgm:cxn modelId="{25218160-5702-494C-B170-23B4260BA623}" srcId="{5F80C977-64AA-45CC-802E-3EA829C3D57F}" destId="{78694F64-9713-44DC-AA16-4BB4FD14DA5D}" srcOrd="0" destOrd="0" parTransId="{DD547AD8-CCB2-4B6A-90BE-821BCC1A97C2}" sibTransId="{A57F68CB-6174-4130-B8B9-2CA0E9C2A8E4}"/>
    <dgm:cxn modelId="{1D4284A5-F247-4FEF-B879-ECA97F2AD869}" type="presOf" srcId="{78694F64-9713-44DC-AA16-4BB4FD14DA5D}" destId="{D0C26D9C-B660-469D-934C-5A9BC74400EE}" srcOrd="0" destOrd="0" presId="urn:microsoft.com/office/officeart/2005/8/layout/vList5"/>
    <dgm:cxn modelId="{F293E972-86EF-42F8-9869-35BBC5BBF555}" type="presOf" srcId="{C7548564-B6BD-4CB2-A6F4-D54FA66F4153}" destId="{B15B358C-A6A7-4617-8E0C-ACC5EA7AD29A}" srcOrd="0" destOrd="1" presId="urn:microsoft.com/office/officeart/2005/8/layout/vList5"/>
    <dgm:cxn modelId="{41F883C5-6985-43B3-835D-A8F077625F9F}" srcId="{912C9E0C-2EA2-42FA-BE6D-8A91EB0981C7}" destId="{E78252E3-89E5-48FF-B83E-9E1E2B9C5F1B}" srcOrd="1" destOrd="0" parTransId="{80B8DC38-1305-4EC6-A562-8F764B7A9AB2}" sibTransId="{638F2A38-A833-47BB-9037-0CC6EA262F37}"/>
    <dgm:cxn modelId="{CD6CB9B6-3913-4774-8D84-4B5D316994D6}" type="presOf" srcId="{13DF506A-D3E5-471F-A833-74F9D926F416}" destId="{AFBA2226-18DA-45DD-8152-3BF3DF000DE8}" srcOrd="0" destOrd="0" presId="urn:microsoft.com/office/officeart/2005/8/layout/vList5"/>
    <dgm:cxn modelId="{9702FE8C-5166-4675-9E47-D22C36CFFBBD}" type="presOf" srcId="{545B5982-6E92-484B-B18A-8191C7FFC4D0}" destId="{606DD4A5-5843-439E-9685-D447EF574DD8}" srcOrd="0" destOrd="0" presId="urn:microsoft.com/office/officeart/2005/8/layout/vList5"/>
    <dgm:cxn modelId="{733AB908-2C10-4D22-BF96-DF28763064AB}" type="presOf" srcId="{E78252E3-89E5-48FF-B83E-9E1E2B9C5F1B}" destId="{606DD4A5-5843-439E-9685-D447EF574DD8}" srcOrd="0" destOrd="1" presId="urn:microsoft.com/office/officeart/2005/8/layout/vList5"/>
    <dgm:cxn modelId="{057773FC-61EC-4E51-AC5C-873BBF915E0F}" srcId="{78694F64-9713-44DC-AA16-4BB4FD14DA5D}" destId="{13DF506A-D3E5-471F-A833-74F9D926F416}" srcOrd="0" destOrd="0" parTransId="{3DC6EEA5-DA19-47CC-A09F-17D969049195}" sibTransId="{429A1DF0-9AD6-4291-89EB-54DAE6C2CEC3}"/>
    <dgm:cxn modelId="{B842BBC0-25DA-466D-A578-42DF1FA1EABA}" type="presOf" srcId="{5F80C977-64AA-45CC-802E-3EA829C3D57F}" destId="{2356B9F6-4DEA-439C-BBD5-0F3E94BDCC7D}" srcOrd="0" destOrd="0" presId="urn:microsoft.com/office/officeart/2005/8/layout/vList5"/>
    <dgm:cxn modelId="{40E49004-2963-4936-AF75-F41BC3CD14C6}" type="presOf" srcId="{22B35625-A02A-4AE9-9A08-D404C0865B5D}" destId="{B15B358C-A6A7-4617-8E0C-ACC5EA7AD29A}" srcOrd="0" destOrd="0" presId="urn:microsoft.com/office/officeart/2005/8/layout/vList5"/>
    <dgm:cxn modelId="{AD52B143-DC03-4DE1-B840-EED8414C1115}" type="presOf" srcId="{097C7142-6EF3-4A73-948C-5CBD669E5103}" destId="{CAF54B4E-76FD-4207-8D5F-96EC581B8176}" srcOrd="0" destOrd="0" presId="urn:microsoft.com/office/officeart/2005/8/layout/vList5"/>
    <dgm:cxn modelId="{EB2F0591-FEDD-47EB-91C3-EB4BC002191D}" srcId="{78694F64-9713-44DC-AA16-4BB4FD14DA5D}" destId="{CCA80BBD-52E6-4453-A6DA-6BDECF4A86F2}" srcOrd="2" destOrd="0" parTransId="{01514207-07F6-4563-8E31-3D0D43E51A7A}" sibTransId="{9E3BFE4E-49B5-4E39-98A9-EB8B8F27D729}"/>
    <dgm:cxn modelId="{A7B0C03F-DCDE-4C44-A38D-F9219FAC400C}" srcId="{5F80C977-64AA-45CC-802E-3EA829C3D57F}" destId="{912C9E0C-2EA2-42FA-BE6D-8A91EB0981C7}" srcOrd="2" destOrd="0" parTransId="{3F406D22-300B-423A-BE35-6BFC3622B550}" sibTransId="{0112484E-0019-4676-81D4-2746A62EF1A3}"/>
    <dgm:cxn modelId="{E588BA95-F060-42E0-84D7-43A882A897F2}" srcId="{097C7142-6EF3-4A73-948C-5CBD669E5103}" destId="{C7548564-B6BD-4CB2-A6F4-D54FA66F4153}" srcOrd="1" destOrd="0" parTransId="{44A08984-B1C8-4E22-952A-55BF6A71B178}" sibTransId="{FC470552-70AA-4A35-89E8-2D015158F29D}"/>
    <dgm:cxn modelId="{9BE10787-D803-46AB-AAE6-02C2F2A8D43B}" type="presOf" srcId="{912C9E0C-2EA2-42FA-BE6D-8A91EB0981C7}" destId="{02D2CFA9-F8E1-4F0D-9C73-FD9E86D23883}" srcOrd="0" destOrd="0" presId="urn:microsoft.com/office/officeart/2005/8/layout/vList5"/>
    <dgm:cxn modelId="{F37E4545-A911-4A09-A1DF-54DB99F76CC9}" type="presOf" srcId="{39EE14CA-EBF7-4FFC-875C-AABC8A390B75}" destId="{AFBA2226-18DA-45DD-8152-3BF3DF000DE8}" srcOrd="0" destOrd="1" presId="urn:microsoft.com/office/officeart/2005/8/layout/vList5"/>
    <dgm:cxn modelId="{94FF28E7-9B21-4096-AA6D-404CAEA79FB9}" type="presParOf" srcId="{2356B9F6-4DEA-439C-BBD5-0F3E94BDCC7D}" destId="{D89AE949-3E2B-4A7E-B14D-700736442D02}" srcOrd="0" destOrd="0" presId="urn:microsoft.com/office/officeart/2005/8/layout/vList5"/>
    <dgm:cxn modelId="{65AF30AA-69ED-456B-8555-84426B41E505}" type="presParOf" srcId="{D89AE949-3E2B-4A7E-B14D-700736442D02}" destId="{D0C26D9C-B660-469D-934C-5A9BC74400EE}" srcOrd="0" destOrd="0" presId="urn:microsoft.com/office/officeart/2005/8/layout/vList5"/>
    <dgm:cxn modelId="{A65D5D2D-F8E0-41F6-B2DF-390C2FEADF6D}" type="presParOf" srcId="{D89AE949-3E2B-4A7E-B14D-700736442D02}" destId="{AFBA2226-18DA-45DD-8152-3BF3DF000DE8}" srcOrd="1" destOrd="0" presId="urn:microsoft.com/office/officeart/2005/8/layout/vList5"/>
    <dgm:cxn modelId="{CBD2EBB3-14E5-4BEB-8872-C9D14E6E554B}" type="presParOf" srcId="{2356B9F6-4DEA-439C-BBD5-0F3E94BDCC7D}" destId="{EB1912B9-D410-408B-9AC6-A0B204FF44E8}" srcOrd="1" destOrd="0" presId="urn:microsoft.com/office/officeart/2005/8/layout/vList5"/>
    <dgm:cxn modelId="{DE99101B-784B-43F3-890D-262337A50B9B}" type="presParOf" srcId="{2356B9F6-4DEA-439C-BBD5-0F3E94BDCC7D}" destId="{951599DB-8EA9-4273-99D3-8BE5E99A8FB2}" srcOrd="2" destOrd="0" presId="urn:microsoft.com/office/officeart/2005/8/layout/vList5"/>
    <dgm:cxn modelId="{2B60EDCC-1487-4A8F-8945-D4C494A3C454}" type="presParOf" srcId="{951599DB-8EA9-4273-99D3-8BE5E99A8FB2}" destId="{CAF54B4E-76FD-4207-8D5F-96EC581B8176}" srcOrd="0" destOrd="0" presId="urn:microsoft.com/office/officeart/2005/8/layout/vList5"/>
    <dgm:cxn modelId="{198F1D30-FD51-46CF-83F3-F5DD5BE41E16}" type="presParOf" srcId="{951599DB-8EA9-4273-99D3-8BE5E99A8FB2}" destId="{B15B358C-A6A7-4617-8E0C-ACC5EA7AD29A}" srcOrd="1" destOrd="0" presId="urn:microsoft.com/office/officeart/2005/8/layout/vList5"/>
    <dgm:cxn modelId="{613E24AC-5141-4C66-A3BD-CA3FE94B2170}" type="presParOf" srcId="{2356B9F6-4DEA-439C-BBD5-0F3E94BDCC7D}" destId="{E58839BB-FB77-48BD-A6E4-40359C2C2A0C}" srcOrd="3" destOrd="0" presId="urn:microsoft.com/office/officeart/2005/8/layout/vList5"/>
    <dgm:cxn modelId="{A109C52C-41C8-433E-9B24-91D98D2CA880}" type="presParOf" srcId="{2356B9F6-4DEA-439C-BBD5-0F3E94BDCC7D}" destId="{F1DEA39F-4E82-4C18-8CAE-5EE03D20EEF5}" srcOrd="4" destOrd="0" presId="urn:microsoft.com/office/officeart/2005/8/layout/vList5"/>
    <dgm:cxn modelId="{83269661-BAFD-48FF-8957-D0C68ADD21E5}" type="presParOf" srcId="{F1DEA39F-4E82-4C18-8CAE-5EE03D20EEF5}" destId="{02D2CFA9-F8E1-4F0D-9C73-FD9E86D23883}" srcOrd="0" destOrd="0" presId="urn:microsoft.com/office/officeart/2005/8/layout/vList5"/>
    <dgm:cxn modelId="{FF9A47D4-7BC1-4D95-AFA1-7D248CDAFA96}" type="presParOf" srcId="{F1DEA39F-4E82-4C18-8CAE-5EE03D20EEF5}" destId="{606DD4A5-5843-439E-9685-D447EF574D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2E300-AFF0-4188-BD9A-46427009CC6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B441427-B7B1-470C-8BC3-BB5565B3FC85}">
      <dgm:prSet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以</a:t>
          </a:r>
          <a:r>
            <a:rPr lang="zh-TW" altLang="en-US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診斷為始</a:t>
          </a:r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的教學規劃</a:t>
          </a:r>
        </a:p>
      </dgm:t>
    </dgm:pt>
    <dgm:pt modelId="{29F3C4AC-614A-4DB8-88B8-71B7562A9E15}" type="parTrans" cxnId="{AA014BC0-E720-4387-93FB-C604523A2BDC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F9AB1AC1-63C3-4551-BDA0-0147C10794D4}" type="sibTrans" cxnId="{AA014BC0-E720-4387-93FB-C604523A2BDC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4E0A81E9-C700-41F2-97D8-1602DA0EC3BF}">
      <dgm:prSet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借鏡大數據科學預知</a:t>
          </a:r>
          <a:r>
            <a:rPr lang="zh-TW" altLang="en-US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學生易錯</a:t>
          </a:r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之條目</a:t>
          </a:r>
        </a:p>
      </dgm:t>
    </dgm:pt>
    <dgm:pt modelId="{9B9DF0DD-455F-4530-BF97-C72FE3E1DE16}" type="parTrans" cxnId="{E6426494-1328-45AB-9642-885F471DAAD3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BE37B878-EAF7-42B4-A6EF-442F0F303661}" type="sibTrans" cxnId="{E6426494-1328-45AB-9642-885F471DAAD3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8EB93687-1AA9-4DAB-BDB7-DB75542E7D1B}">
      <dgm:prSet/>
      <dgm:spPr/>
      <dgm:t>
        <a:bodyPr/>
        <a:lstStyle/>
        <a:p>
          <a:r>
            <a:rPr lang="zh-TW" altLang="en-US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連接認知斷點</a:t>
          </a:r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，促進理解精熟</a:t>
          </a:r>
        </a:p>
      </dgm:t>
    </dgm:pt>
    <dgm:pt modelId="{616D2A5C-DEEE-4BD1-9CD6-F11327E0BE1F}" type="parTrans" cxnId="{B584819D-3090-4C81-92E2-803A6C0E8869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67D7C6C9-9303-4D3A-A0E6-3634486DCCC4}" type="sibTrans" cxnId="{B584819D-3090-4C81-92E2-803A6C0E8869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CFF5F97B-9312-42AF-B436-52368E68C93C}">
      <dgm:prSet/>
      <dgm:spPr/>
      <dgm:t>
        <a:bodyPr/>
        <a:lstStyle/>
        <a:p>
          <a:r>
            <a:rPr lang="zh-TW" altLang="en-US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即時診斷</a:t>
          </a:r>
          <a:endParaRPr lang="en-US" altLang="zh-TW" dirty="0">
            <a:solidFill>
              <a:srgbClr val="FF0000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r>
            <a:rPr lang="zh-TW" altLang="en-US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即時補救</a:t>
          </a:r>
        </a:p>
      </dgm:t>
    </dgm:pt>
    <dgm:pt modelId="{83ECA685-DFD7-432D-AC05-919DC2B3F754}" type="parTrans" cxnId="{FF379C2B-981D-486F-8321-02790046EAA8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B9B7B6D9-E648-4C18-A6C4-B556AD2700E7}" type="sibTrans" cxnId="{FF379C2B-981D-486F-8321-02790046EAA8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E24362EE-997A-4343-A526-CEE9D9FFDE33}">
      <dgm:prSet/>
      <dgm:spPr/>
      <dgm:t>
        <a:bodyPr/>
        <a:lstStyle/>
        <a:p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以</a:t>
          </a:r>
          <a:r>
            <a:rPr lang="zh-TW" altLang="en-US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診斷為終</a:t>
          </a:r>
          <a:r>
            <a: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rPr>
            <a:t>的</a:t>
          </a:r>
          <a:r>
            <a:rPr lang="zh-TW" altLang="en-US" dirty="0">
              <a:solidFill>
                <a:srgbClr val="0070C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學力檢測與篩選檢測</a:t>
          </a:r>
        </a:p>
      </dgm:t>
    </dgm:pt>
    <dgm:pt modelId="{C75BD906-F71F-4842-9CB3-88D91928E620}" type="parTrans" cxnId="{963A31B4-668D-4188-A9A6-661648D80908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76F02941-FE5B-4DC2-8C49-215D2BEFCC29}" type="sibTrans" cxnId="{963A31B4-668D-4188-A9A6-661648D80908}">
      <dgm:prSet/>
      <dgm:spPr/>
      <dgm:t>
        <a:bodyPr/>
        <a:lstStyle/>
        <a:p>
          <a:endParaRPr lang="zh-TW" altLang="en-US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4F7920AD-0B74-455F-8C95-241D9264B259}" type="pres">
      <dgm:prSet presAssocID="{89C2E300-AFF0-4188-BD9A-46427009CC6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0C41362-D5EC-427B-9186-BE7028AF7769}" type="pres">
      <dgm:prSet presAssocID="{89C2E300-AFF0-4188-BD9A-46427009CC66}" presName="arrow" presStyleLbl="bgShp" presStyleIdx="0" presStyleCnt="1" custLinFactNeighborX="-124" custLinFactNeighborY="-4930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8F490422-09E8-4A32-BFB2-CB2954FBFB03}" type="pres">
      <dgm:prSet presAssocID="{89C2E300-AFF0-4188-BD9A-46427009CC66}" presName="arrowDiagram5" presStyleCnt="0"/>
      <dgm:spPr/>
    </dgm:pt>
    <dgm:pt modelId="{C593C9E6-8269-477A-846E-88CCDBA82722}" type="pres">
      <dgm:prSet presAssocID="{9B441427-B7B1-470C-8BC3-BB5565B3FC85}" presName="bullet5a" presStyleLbl="node1" presStyleIdx="0" presStyleCnt="5"/>
      <dgm:spPr/>
    </dgm:pt>
    <dgm:pt modelId="{BB429D0C-8933-4EBB-8E51-B450B3A5EBDA}" type="pres">
      <dgm:prSet presAssocID="{9B441427-B7B1-470C-8BC3-BB5565B3FC85}" presName="textBox5a" presStyleLbl="revTx" presStyleIdx="0" presStyleCnt="5" custScaleX="174873" custScaleY="106294" custLinFactX="-19493" custLinFactNeighborX="-100000" custLinFactNeighborY="8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9421B8-23B9-4F0E-A33D-7FE72D19C261}" type="pres">
      <dgm:prSet presAssocID="{4E0A81E9-C700-41F2-97D8-1602DA0EC3BF}" presName="bullet5b" presStyleLbl="node1" presStyleIdx="1" presStyleCnt="5"/>
      <dgm:spPr/>
    </dgm:pt>
    <dgm:pt modelId="{F507A652-92C7-40BF-A958-93C4CDBBDCF6}" type="pres">
      <dgm:prSet presAssocID="{4E0A81E9-C700-41F2-97D8-1602DA0EC3BF}" presName="textBox5b" presStyleLbl="revTx" presStyleIdx="1" presStyleCnt="5" custScaleX="126231" custLinFactNeighborX="-15717" custLinFactNeighborY="83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785ACD-0D1E-4F74-B238-D650CD9BA886}" type="pres">
      <dgm:prSet presAssocID="{8EB93687-1AA9-4DAB-BDB7-DB75542E7D1B}" presName="bullet5c" presStyleLbl="node1" presStyleIdx="2" presStyleCnt="5"/>
      <dgm:spPr/>
    </dgm:pt>
    <dgm:pt modelId="{77F8BEB2-58BF-4EAC-BA48-7E1AD913C968}" type="pres">
      <dgm:prSet presAssocID="{8EB93687-1AA9-4DAB-BDB7-DB75542E7D1B}" presName="textBox5c" presStyleLbl="revTx" presStyleIdx="2" presStyleCnt="5" custScaleX="127689" custLinFactNeighborX="2575" custLinFactNeighborY="99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64CC7-A3B7-4829-8FD6-CE7F80D7D494}" type="pres">
      <dgm:prSet presAssocID="{CFF5F97B-9312-42AF-B436-52368E68C93C}" presName="bullet5d" presStyleLbl="node1" presStyleIdx="3" presStyleCnt="5"/>
      <dgm:spPr/>
    </dgm:pt>
    <dgm:pt modelId="{8184820F-735C-4175-9BF0-DA680823F876}" type="pres">
      <dgm:prSet presAssocID="{CFF5F97B-9312-42AF-B436-52368E68C93C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FBAE54-4F22-4B51-B21B-5D199639D799}" type="pres">
      <dgm:prSet presAssocID="{E24362EE-997A-4343-A526-CEE9D9FFDE33}" presName="bullet5e" presStyleLbl="node1" presStyleIdx="4" presStyleCnt="5"/>
      <dgm:spPr/>
    </dgm:pt>
    <dgm:pt modelId="{662AFD78-70B3-4D52-BC62-5FA2F40A746A}" type="pres">
      <dgm:prSet presAssocID="{E24362EE-997A-4343-A526-CEE9D9FFDE33}" presName="textBox5e" presStyleLbl="revTx" presStyleIdx="4" presStyleCnt="5" custScaleX="146635" custLinFactNeighborX="21089" custLinFactNeighborY="62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23A201-B4D0-4702-B9CF-99C2AA8F3504}" type="presOf" srcId="{8EB93687-1AA9-4DAB-BDB7-DB75542E7D1B}" destId="{77F8BEB2-58BF-4EAC-BA48-7E1AD913C968}" srcOrd="0" destOrd="0" presId="urn:microsoft.com/office/officeart/2005/8/layout/arrow2"/>
    <dgm:cxn modelId="{E6426494-1328-45AB-9642-885F471DAAD3}" srcId="{89C2E300-AFF0-4188-BD9A-46427009CC66}" destId="{4E0A81E9-C700-41F2-97D8-1602DA0EC3BF}" srcOrd="1" destOrd="0" parTransId="{9B9DF0DD-455F-4530-BF97-C72FE3E1DE16}" sibTransId="{BE37B878-EAF7-42B4-A6EF-442F0F303661}"/>
    <dgm:cxn modelId="{AA014BC0-E720-4387-93FB-C604523A2BDC}" srcId="{89C2E300-AFF0-4188-BD9A-46427009CC66}" destId="{9B441427-B7B1-470C-8BC3-BB5565B3FC85}" srcOrd="0" destOrd="0" parTransId="{29F3C4AC-614A-4DB8-88B8-71B7562A9E15}" sibTransId="{F9AB1AC1-63C3-4551-BDA0-0147C10794D4}"/>
    <dgm:cxn modelId="{B584819D-3090-4C81-92E2-803A6C0E8869}" srcId="{89C2E300-AFF0-4188-BD9A-46427009CC66}" destId="{8EB93687-1AA9-4DAB-BDB7-DB75542E7D1B}" srcOrd="2" destOrd="0" parTransId="{616D2A5C-DEEE-4BD1-9CD6-F11327E0BE1F}" sibTransId="{67D7C6C9-9303-4D3A-A0E6-3634486DCCC4}"/>
    <dgm:cxn modelId="{29FB372F-A617-45B5-9A4E-2773F99E25FA}" type="presOf" srcId="{9B441427-B7B1-470C-8BC3-BB5565B3FC85}" destId="{BB429D0C-8933-4EBB-8E51-B450B3A5EBDA}" srcOrd="0" destOrd="0" presId="urn:microsoft.com/office/officeart/2005/8/layout/arrow2"/>
    <dgm:cxn modelId="{FCED9EDC-CCAA-44F2-A121-D5D5E08290A6}" type="presOf" srcId="{4E0A81E9-C700-41F2-97D8-1602DA0EC3BF}" destId="{F507A652-92C7-40BF-A958-93C4CDBBDCF6}" srcOrd="0" destOrd="0" presId="urn:microsoft.com/office/officeart/2005/8/layout/arrow2"/>
    <dgm:cxn modelId="{4D2C2375-97ED-471B-A4C8-7EB720259064}" type="presOf" srcId="{CFF5F97B-9312-42AF-B436-52368E68C93C}" destId="{8184820F-735C-4175-9BF0-DA680823F876}" srcOrd="0" destOrd="0" presId="urn:microsoft.com/office/officeart/2005/8/layout/arrow2"/>
    <dgm:cxn modelId="{5BD3CEC3-DC73-4A74-90C0-E953A8436F72}" type="presOf" srcId="{89C2E300-AFF0-4188-BD9A-46427009CC66}" destId="{4F7920AD-0B74-455F-8C95-241D9264B259}" srcOrd="0" destOrd="0" presId="urn:microsoft.com/office/officeart/2005/8/layout/arrow2"/>
    <dgm:cxn modelId="{963A31B4-668D-4188-A9A6-661648D80908}" srcId="{89C2E300-AFF0-4188-BD9A-46427009CC66}" destId="{E24362EE-997A-4343-A526-CEE9D9FFDE33}" srcOrd="4" destOrd="0" parTransId="{C75BD906-F71F-4842-9CB3-88D91928E620}" sibTransId="{76F02941-FE5B-4DC2-8C49-215D2BEFCC29}"/>
    <dgm:cxn modelId="{96811085-9C14-4C2E-9244-9EC7FAE05756}" type="presOf" srcId="{E24362EE-997A-4343-A526-CEE9D9FFDE33}" destId="{662AFD78-70B3-4D52-BC62-5FA2F40A746A}" srcOrd="0" destOrd="0" presId="urn:microsoft.com/office/officeart/2005/8/layout/arrow2"/>
    <dgm:cxn modelId="{FF379C2B-981D-486F-8321-02790046EAA8}" srcId="{89C2E300-AFF0-4188-BD9A-46427009CC66}" destId="{CFF5F97B-9312-42AF-B436-52368E68C93C}" srcOrd="3" destOrd="0" parTransId="{83ECA685-DFD7-432D-AC05-919DC2B3F754}" sibTransId="{B9B7B6D9-E648-4C18-A6C4-B556AD2700E7}"/>
    <dgm:cxn modelId="{F7D0CE6D-57B8-4184-8E70-ED1883E5D2BC}" type="presParOf" srcId="{4F7920AD-0B74-455F-8C95-241D9264B259}" destId="{90C41362-D5EC-427B-9186-BE7028AF7769}" srcOrd="0" destOrd="0" presId="urn:microsoft.com/office/officeart/2005/8/layout/arrow2"/>
    <dgm:cxn modelId="{593975FD-836B-499D-B622-64A81D5FFF23}" type="presParOf" srcId="{4F7920AD-0B74-455F-8C95-241D9264B259}" destId="{8F490422-09E8-4A32-BFB2-CB2954FBFB03}" srcOrd="1" destOrd="0" presId="urn:microsoft.com/office/officeart/2005/8/layout/arrow2"/>
    <dgm:cxn modelId="{C65ED5F4-21A6-4A1C-93B7-9740197507A1}" type="presParOf" srcId="{8F490422-09E8-4A32-BFB2-CB2954FBFB03}" destId="{C593C9E6-8269-477A-846E-88CCDBA82722}" srcOrd="0" destOrd="0" presId="urn:microsoft.com/office/officeart/2005/8/layout/arrow2"/>
    <dgm:cxn modelId="{23C9322F-22C2-431A-AD3A-326CF7ACF2B2}" type="presParOf" srcId="{8F490422-09E8-4A32-BFB2-CB2954FBFB03}" destId="{BB429D0C-8933-4EBB-8E51-B450B3A5EBDA}" srcOrd="1" destOrd="0" presId="urn:microsoft.com/office/officeart/2005/8/layout/arrow2"/>
    <dgm:cxn modelId="{3A9171D1-8A39-43C1-AED2-E628BA6161D2}" type="presParOf" srcId="{8F490422-09E8-4A32-BFB2-CB2954FBFB03}" destId="{AB9421B8-23B9-4F0E-A33D-7FE72D19C261}" srcOrd="2" destOrd="0" presId="urn:microsoft.com/office/officeart/2005/8/layout/arrow2"/>
    <dgm:cxn modelId="{2286F859-F40E-46B5-AD96-89172EE6C922}" type="presParOf" srcId="{8F490422-09E8-4A32-BFB2-CB2954FBFB03}" destId="{F507A652-92C7-40BF-A958-93C4CDBBDCF6}" srcOrd="3" destOrd="0" presId="urn:microsoft.com/office/officeart/2005/8/layout/arrow2"/>
    <dgm:cxn modelId="{85030359-6D14-44B8-A269-F624DAC5BADA}" type="presParOf" srcId="{8F490422-09E8-4A32-BFB2-CB2954FBFB03}" destId="{55785ACD-0D1E-4F74-B238-D650CD9BA886}" srcOrd="4" destOrd="0" presId="urn:microsoft.com/office/officeart/2005/8/layout/arrow2"/>
    <dgm:cxn modelId="{E78022D9-6285-49B2-B100-CD7CDD4A77B2}" type="presParOf" srcId="{8F490422-09E8-4A32-BFB2-CB2954FBFB03}" destId="{77F8BEB2-58BF-4EAC-BA48-7E1AD913C968}" srcOrd="5" destOrd="0" presId="urn:microsoft.com/office/officeart/2005/8/layout/arrow2"/>
    <dgm:cxn modelId="{93426306-9DA9-4618-9C0F-4AB9E552652A}" type="presParOf" srcId="{8F490422-09E8-4A32-BFB2-CB2954FBFB03}" destId="{B4F64CC7-A3B7-4829-8FD6-CE7F80D7D494}" srcOrd="6" destOrd="0" presId="urn:microsoft.com/office/officeart/2005/8/layout/arrow2"/>
    <dgm:cxn modelId="{A3065700-69C2-4BB9-BDCC-E2BC74E5C0F2}" type="presParOf" srcId="{8F490422-09E8-4A32-BFB2-CB2954FBFB03}" destId="{8184820F-735C-4175-9BF0-DA680823F876}" srcOrd="7" destOrd="0" presId="urn:microsoft.com/office/officeart/2005/8/layout/arrow2"/>
    <dgm:cxn modelId="{53152C5A-72F3-481F-A6E2-98E35C45DBFC}" type="presParOf" srcId="{8F490422-09E8-4A32-BFB2-CB2954FBFB03}" destId="{06FBAE54-4F22-4B51-B21B-5D199639D799}" srcOrd="8" destOrd="0" presId="urn:microsoft.com/office/officeart/2005/8/layout/arrow2"/>
    <dgm:cxn modelId="{A8CCA2DE-BE38-4CAB-AA74-F8F179A9401E}" type="presParOf" srcId="{8F490422-09E8-4A32-BFB2-CB2954FBFB03}" destId="{662AFD78-70B3-4D52-BC62-5FA2F40A746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4F99A7-61ED-4313-9C7C-DD997E5DA059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71AA25F3-BFA6-43D8-BE14-6E4B19848163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知道</a:t>
          </a:r>
          <a:endParaRPr lang="en-US" altLang="zh-TW" sz="28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什麼</a:t>
          </a:r>
        </a:p>
      </dgm:t>
    </dgm:pt>
    <dgm:pt modelId="{9BD9BDFE-8A88-4C82-9B1E-EA6E4533CCBA}" type="parTrans" cxnId="{1415070C-3142-44FB-BAC7-80694D107DF0}">
      <dgm:prSet/>
      <dgm:spPr/>
      <dgm:t>
        <a:bodyPr/>
        <a:lstStyle/>
        <a:p>
          <a:endParaRPr lang="zh-TW" altLang="en-US"/>
        </a:p>
      </dgm:t>
    </dgm:pt>
    <dgm:pt modelId="{B95CBB0B-69C7-49F0-82E6-D50953E0619F}" type="sibTrans" cxnId="{1415070C-3142-44FB-BAC7-80694D107DF0}">
      <dgm:prSet/>
      <dgm:spPr/>
      <dgm:t>
        <a:bodyPr/>
        <a:lstStyle/>
        <a:p>
          <a:endParaRPr lang="zh-TW" altLang="en-US"/>
        </a:p>
      </dgm:t>
    </dgm:pt>
    <dgm:pt modelId="{6CA858A8-070D-4482-9582-3843A765AF1C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學會</a:t>
          </a:r>
          <a:endParaRPr lang="en-US" altLang="zh-TW" sz="28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什麼</a:t>
          </a:r>
        </a:p>
      </dgm:t>
    </dgm:pt>
    <dgm:pt modelId="{5893BF21-ADED-4FE6-9930-0766F676865F}" type="parTrans" cxnId="{5A875A5A-2485-4C97-9CC6-84DD35169B7A}">
      <dgm:prSet/>
      <dgm:spPr/>
      <dgm:t>
        <a:bodyPr/>
        <a:lstStyle/>
        <a:p>
          <a:endParaRPr lang="zh-TW" altLang="en-US"/>
        </a:p>
      </dgm:t>
    </dgm:pt>
    <dgm:pt modelId="{F5BCAB0F-A5A4-41D9-BAEB-6AE1E2097576}" type="sibTrans" cxnId="{5A875A5A-2485-4C97-9CC6-84DD35169B7A}">
      <dgm:prSet/>
      <dgm:spPr/>
      <dgm:t>
        <a:bodyPr/>
        <a:lstStyle/>
        <a:p>
          <a:endParaRPr lang="zh-TW" altLang="en-US"/>
        </a:p>
      </dgm:t>
    </dgm:pt>
    <dgm:pt modelId="{E6168728-E3FB-4658-B330-A545652206E9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如何</a:t>
          </a:r>
          <a:endParaRPr lang="en-US" altLang="zh-TW" sz="28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學會</a:t>
          </a:r>
        </a:p>
      </dgm:t>
    </dgm:pt>
    <dgm:pt modelId="{0E340631-D17A-4DCB-88B2-22DA21840AE4}" type="parTrans" cxnId="{FA1B8508-3B10-4ECD-9A90-C578C5F8C625}">
      <dgm:prSet/>
      <dgm:spPr/>
      <dgm:t>
        <a:bodyPr/>
        <a:lstStyle/>
        <a:p>
          <a:endParaRPr lang="zh-TW" altLang="en-US"/>
        </a:p>
      </dgm:t>
    </dgm:pt>
    <dgm:pt modelId="{65A5BC02-9ED9-48E6-BCC9-56319596399C}" type="sibTrans" cxnId="{FA1B8508-3B10-4ECD-9A90-C578C5F8C625}">
      <dgm:prSet/>
      <dgm:spPr/>
      <dgm:t>
        <a:bodyPr/>
        <a:lstStyle/>
        <a:p>
          <a:endParaRPr lang="zh-TW" altLang="en-US"/>
        </a:p>
      </dgm:t>
    </dgm:pt>
    <dgm:pt modelId="{AE4EE8BE-F04C-4A94-8257-463011FFD382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成效</a:t>
          </a:r>
          <a:endParaRPr lang="en-US" altLang="zh-TW" sz="28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0"/>
            </a:spcAft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評估</a:t>
          </a:r>
        </a:p>
      </dgm:t>
    </dgm:pt>
    <dgm:pt modelId="{17A29397-4FF5-49CA-8AF9-D9246BE083CE}" type="parTrans" cxnId="{D1A76BC9-A23E-4748-830B-B9C3C50B6B86}">
      <dgm:prSet/>
      <dgm:spPr/>
      <dgm:t>
        <a:bodyPr/>
        <a:lstStyle/>
        <a:p>
          <a:endParaRPr lang="zh-TW" altLang="en-US"/>
        </a:p>
      </dgm:t>
    </dgm:pt>
    <dgm:pt modelId="{F4940822-A33A-4D6B-A7DE-097768C04DCD}" type="sibTrans" cxnId="{D1A76BC9-A23E-4748-830B-B9C3C50B6B86}">
      <dgm:prSet/>
      <dgm:spPr/>
      <dgm:t>
        <a:bodyPr/>
        <a:lstStyle/>
        <a:p>
          <a:endParaRPr lang="zh-TW" altLang="en-US"/>
        </a:p>
      </dgm:t>
    </dgm:pt>
    <dgm:pt modelId="{85F32DDD-0E6A-41F8-BE26-0AB2D6928B23}" type="pres">
      <dgm:prSet presAssocID="{044F99A7-61ED-4313-9C7C-DD997E5DA059}" presName="Name0" presStyleCnt="0">
        <dgm:presLayoutVars>
          <dgm:dir/>
          <dgm:animLvl val="lvl"/>
          <dgm:resizeHandles val="exact"/>
        </dgm:presLayoutVars>
      </dgm:prSet>
      <dgm:spPr/>
    </dgm:pt>
    <dgm:pt modelId="{1387EF99-777F-4583-AC0A-FE5817C855FA}" type="pres">
      <dgm:prSet presAssocID="{71AA25F3-BFA6-43D8-BE14-6E4B19848163}" presName="parTxOnly" presStyleLbl="node1" presStyleIdx="0" presStyleCnt="4" custScaleY="107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46CE45-7B46-48B6-9AE5-5FCFE37D8E7B}" type="pres">
      <dgm:prSet presAssocID="{B95CBB0B-69C7-49F0-82E6-D50953E0619F}" presName="parTxOnlySpace" presStyleCnt="0"/>
      <dgm:spPr/>
    </dgm:pt>
    <dgm:pt modelId="{D2BCD0FF-B8A9-49E9-A21E-F68C5DDD4736}" type="pres">
      <dgm:prSet presAssocID="{6CA858A8-070D-4482-9582-3843A765AF1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7EAAF2-0108-4BFA-8CC9-0488906D8497}" type="pres">
      <dgm:prSet presAssocID="{F5BCAB0F-A5A4-41D9-BAEB-6AE1E2097576}" presName="parTxOnlySpace" presStyleCnt="0"/>
      <dgm:spPr/>
    </dgm:pt>
    <dgm:pt modelId="{F613CA68-D6D8-4A0F-9300-B3485356495F}" type="pres">
      <dgm:prSet presAssocID="{E6168728-E3FB-4658-B330-A545652206E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6D8A2E-AB88-4CA6-B891-C69864568CB8}" type="pres">
      <dgm:prSet presAssocID="{65A5BC02-9ED9-48E6-BCC9-56319596399C}" presName="parTxOnlySpace" presStyleCnt="0"/>
      <dgm:spPr/>
    </dgm:pt>
    <dgm:pt modelId="{0A815AA3-2497-4CD7-904A-3ECDD2D56E2C}" type="pres">
      <dgm:prSet presAssocID="{AE4EE8BE-F04C-4A94-8257-463011FFD3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1B8508-3B10-4ECD-9A90-C578C5F8C625}" srcId="{044F99A7-61ED-4313-9C7C-DD997E5DA059}" destId="{E6168728-E3FB-4658-B330-A545652206E9}" srcOrd="2" destOrd="0" parTransId="{0E340631-D17A-4DCB-88B2-22DA21840AE4}" sibTransId="{65A5BC02-9ED9-48E6-BCC9-56319596399C}"/>
    <dgm:cxn modelId="{5A875A5A-2485-4C97-9CC6-84DD35169B7A}" srcId="{044F99A7-61ED-4313-9C7C-DD997E5DA059}" destId="{6CA858A8-070D-4482-9582-3843A765AF1C}" srcOrd="1" destOrd="0" parTransId="{5893BF21-ADED-4FE6-9930-0766F676865F}" sibTransId="{F5BCAB0F-A5A4-41D9-BAEB-6AE1E2097576}"/>
    <dgm:cxn modelId="{1415070C-3142-44FB-BAC7-80694D107DF0}" srcId="{044F99A7-61ED-4313-9C7C-DD997E5DA059}" destId="{71AA25F3-BFA6-43D8-BE14-6E4B19848163}" srcOrd="0" destOrd="0" parTransId="{9BD9BDFE-8A88-4C82-9B1E-EA6E4533CCBA}" sibTransId="{B95CBB0B-69C7-49F0-82E6-D50953E0619F}"/>
    <dgm:cxn modelId="{049B0033-AF5F-4DA1-A2D7-B504AE648897}" type="presOf" srcId="{AE4EE8BE-F04C-4A94-8257-463011FFD382}" destId="{0A815AA3-2497-4CD7-904A-3ECDD2D56E2C}" srcOrd="0" destOrd="0" presId="urn:microsoft.com/office/officeart/2005/8/layout/chevron1"/>
    <dgm:cxn modelId="{7F93A50A-FDC6-4949-812E-EE349F87C5D5}" type="presOf" srcId="{71AA25F3-BFA6-43D8-BE14-6E4B19848163}" destId="{1387EF99-777F-4583-AC0A-FE5817C855FA}" srcOrd="0" destOrd="0" presId="urn:microsoft.com/office/officeart/2005/8/layout/chevron1"/>
    <dgm:cxn modelId="{D1A76BC9-A23E-4748-830B-B9C3C50B6B86}" srcId="{044F99A7-61ED-4313-9C7C-DD997E5DA059}" destId="{AE4EE8BE-F04C-4A94-8257-463011FFD382}" srcOrd="3" destOrd="0" parTransId="{17A29397-4FF5-49CA-8AF9-D9246BE083CE}" sibTransId="{F4940822-A33A-4D6B-A7DE-097768C04DCD}"/>
    <dgm:cxn modelId="{6905B990-31B1-4394-8FB7-F7AFF4513F39}" type="presOf" srcId="{6CA858A8-070D-4482-9582-3843A765AF1C}" destId="{D2BCD0FF-B8A9-49E9-A21E-F68C5DDD4736}" srcOrd="0" destOrd="0" presId="urn:microsoft.com/office/officeart/2005/8/layout/chevron1"/>
    <dgm:cxn modelId="{EF539C80-13C7-4F67-AD0E-A31340511F1A}" type="presOf" srcId="{E6168728-E3FB-4658-B330-A545652206E9}" destId="{F613CA68-D6D8-4A0F-9300-B3485356495F}" srcOrd="0" destOrd="0" presId="urn:microsoft.com/office/officeart/2005/8/layout/chevron1"/>
    <dgm:cxn modelId="{A50F3AEE-1B68-4275-BEF1-CE982C4DEE69}" type="presOf" srcId="{044F99A7-61ED-4313-9C7C-DD997E5DA059}" destId="{85F32DDD-0E6A-41F8-BE26-0AB2D6928B23}" srcOrd="0" destOrd="0" presId="urn:microsoft.com/office/officeart/2005/8/layout/chevron1"/>
    <dgm:cxn modelId="{54CDB6A1-4083-4617-A317-969DCA7AC20B}" type="presParOf" srcId="{85F32DDD-0E6A-41F8-BE26-0AB2D6928B23}" destId="{1387EF99-777F-4583-AC0A-FE5817C855FA}" srcOrd="0" destOrd="0" presId="urn:microsoft.com/office/officeart/2005/8/layout/chevron1"/>
    <dgm:cxn modelId="{7320A9B8-8375-4F84-8500-C5A56728451B}" type="presParOf" srcId="{85F32DDD-0E6A-41F8-BE26-0AB2D6928B23}" destId="{6246CE45-7B46-48B6-9AE5-5FCFE37D8E7B}" srcOrd="1" destOrd="0" presId="urn:microsoft.com/office/officeart/2005/8/layout/chevron1"/>
    <dgm:cxn modelId="{658C6DC9-3662-445F-B15F-739017282E04}" type="presParOf" srcId="{85F32DDD-0E6A-41F8-BE26-0AB2D6928B23}" destId="{D2BCD0FF-B8A9-49E9-A21E-F68C5DDD4736}" srcOrd="2" destOrd="0" presId="urn:microsoft.com/office/officeart/2005/8/layout/chevron1"/>
    <dgm:cxn modelId="{1FB8D837-3086-4305-BCD2-544408207D85}" type="presParOf" srcId="{85F32DDD-0E6A-41F8-BE26-0AB2D6928B23}" destId="{127EAAF2-0108-4BFA-8CC9-0488906D8497}" srcOrd="3" destOrd="0" presId="urn:microsoft.com/office/officeart/2005/8/layout/chevron1"/>
    <dgm:cxn modelId="{9C0A65C5-E1F2-4DE8-8617-F0C3AEB8DECC}" type="presParOf" srcId="{85F32DDD-0E6A-41F8-BE26-0AB2D6928B23}" destId="{F613CA68-D6D8-4A0F-9300-B3485356495F}" srcOrd="4" destOrd="0" presId="urn:microsoft.com/office/officeart/2005/8/layout/chevron1"/>
    <dgm:cxn modelId="{F86AC8C9-685F-4337-8A48-56CF004E2589}" type="presParOf" srcId="{85F32DDD-0E6A-41F8-BE26-0AB2D6928B23}" destId="{446D8A2E-AB88-4CA6-B891-C69864568CB8}" srcOrd="5" destOrd="0" presId="urn:microsoft.com/office/officeart/2005/8/layout/chevron1"/>
    <dgm:cxn modelId="{320C3EB2-5133-49AB-A700-2CB1A12355F9}" type="presParOf" srcId="{85F32DDD-0E6A-41F8-BE26-0AB2D6928B23}" destId="{0A815AA3-2497-4CD7-904A-3ECDD2D56E2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45874-7F7E-413C-A7A0-EE5E7E5FF1D4}">
      <dsp:nvSpPr>
        <dsp:cNvPr id="0" name=""/>
        <dsp:cNvSpPr/>
      </dsp:nvSpPr>
      <dsp:spPr>
        <a:xfrm>
          <a:off x="2317256" y="1521691"/>
          <a:ext cx="1564985" cy="156498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2F0576-D07F-4707-80FB-AB6BD569D1BA}">
      <dsp:nvSpPr>
        <dsp:cNvPr id="0" name=""/>
        <dsp:cNvSpPr/>
      </dsp:nvSpPr>
      <dsp:spPr>
        <a:xfrm>
          <a:off x="4687542" y="3331411"/>
          <a:ext cx="3382567" cy="10507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/>
            <a:t>強化課中實施</a:t>
          </a:r>
          <a:endParaRPr lang="en-US" altLang="zh-TW" sz="2300" kern="1200" dirty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/>
            <a:t>學習扶助</a:t>
          </a:r>
        </a:p>
      </dsp:txBody>
      <dsp:txXfrm>
        <a:off x="4687542" y="3331411"/>
        <a:ext cx="3382567" cy="1050775"/>
      </dsp:txXfrm>
    </dsp:sp>
    <dsp:sp modelId="{728C0D93-B9D7-4ABE-B38A-B27AB2209D2D}">
      <dsp:nvSpPr>
        <dsp:cNvPr id="0" name=""/>
        <dsp:cNvSpPr/>
      </dsp:nvSpPr>
      <dsp:spPr>
        <a:xfrm>
          <a:off x="3193178" y="795562"/>
          <a:ext cx="1564985" cy="1564985"/>
        </a:xfrm>
        <a:prstGeom prst="ellipse">
          <a:avLst/>
        </a:prstGeom>
        <a:solidFill>
          <a:schemeClr val="accent4">
            <a:alpha val="50000"/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35474B-F7E7-4106-AD7F-10E8CE7119B5}">
      <dsp:nvSpPr>
        <dsp:cNvPr id="0" name=""/>
        <dsp:cNvSpPr/>
      </dsp:nvSpPr>
      <dsp:spPr>
        <a:xfrm>
          <a:off x="2680249" y="76355"/>
          <a:ext cx="2810855" cy="11402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/>
            <a:t>健全評量系統功能</a:t>
          </a:r>
          <a:endParaRPr lang="en-US" altLang="zh-TW" sz="2300" kern="1200" dirty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/>
            <a:t>以輔助學習診斷</a:t>
          </a:r>
        </a:p>
      </dsp:txBody>
      <dsp:txXfrm>
        <a:off x="2680249" y="76355"/>
        <a:ext cx="2810855" cy="1140203"/>
      </dsp:txXfrm>
    </dsp:sp>
    <dsp:sp modelId="{D88AF0BC-6815-4631-A48A-A851A1FCA117}">
      <dsp:nvSpPr>
        <dsp:cNvPr id="0" name=""/>
        <dsp:cNvSpPr/>
      </dsp:nvSpPr>
      <dsp:spPr>
        <a:xfrm>
          <a:off x="3651954" y="2406947"/>
          <a:ext cx="1564985" cy="1564985"/>
        </a:xfrm>
        <a:prstGeom prst="ellipse">
          <a:avLst/>
        </a:prstGeom>
        <a:solidFill>
          <a:schemeClr val="accent4">
            <a:alpha val="50000"/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7E2F6B4-1116-4518-9409-85AC969A8575}">
      <dsp:nvSpPr>
        <dsp:cNvPr id="0" name=""/>
        <dsp:cNvSpPr/>
      </dsp:nvSpPr>
      <dsp:spPr>
        <a:xfrm>
          <a:off x="4644629" y="1375996"/>
          <a:ext cx="3425480" cy="11402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強化教師教學效能</a:t>
          </a:r>
          <a:r>
            <a:rPr lang="en-US" altLang="zh-TW" sz="2200" kern="1200" dirty="0"/>
            <a:t/>
          </a:r>
          <a:br>
            <a:rPr lang="en-US" altLang="zh-TW" sz="2200" kern="1200" dirty="0"/>
          </a:br>
          <a:r>
            <a:rPr lang="zh-TW" altLang="en-US" sz="2200" kern="1200" dirty="0"/>
            <a:t>以提升學習扶助實施成效</a:t>
          </a:r>
        </a:p>
      </dsp:txBody>
      <dsp:txXfrm>
        <a:off x="4644629" y="1375996"/>
        <a:ext cx="3425480" cy="1140203"/>
      </dsp:txXfrm>
    </dsp:sp>
    <dsp:sp modelId="{660E47B4-2456-4A6E-A78D-3E2C0DCAFA5A}">
      <dsp:nvSpPr>
        <dsp:cNvPr id="0" name=""/>
        <dsp:cNvSpPr/>
      </dsp:nvSpPr>
      <dsp:spPr>
        <a:xfrm>
          <a:off x="2735451" y="2397463"/>
          <a:ext cx="1564985" cy="1564985"/>
        </a:xfrm>
        <a:prstGeom prst="ellipse">
          <a:avLst/>
        </a:prstGeom>
        <a:solidFill>
          <a:schemeClr val="accent4">
            <a:alpha val="50000"/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26DA5F-64AB-457A-93F6-D135EEF3F66E}">
      <dsp:nvSpPr>
        <dsp:cNvPr id="0" name=""/>
        <dsp:cNvSpPr/>
      </dsp:nvSpPr>
      <dsp:spPr>
        <a:xfrm>
          <a:off x="0" y="1319043"/>
          <a:ext cx="2869790" cy="11402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持續搜集並發展</a:t>
          </a:r>
          <a:endParaRPr lang="en-US" altLang="zh-TW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學習扶助教材資源</a:t>
          </a:r>
        </a:p>
      </dsp:txBody>
      <dsp:txXfrm>
        <a:off x="0" y="1319043"/>
        <a:ext cx="2869790" cy="1140203"/>
      </dsp:txXfrm>
    </dsp:sp>
    <dsp:sp modelId="{CA1AA26C-0D45-4CDF-BEAF-E7352E2D3240}">
      <dsp:nvSpPr>
        <dsp:cNvPr id="0" name=""/>
        <dsp:cNvSpPr/>
      </dsp:nvSpPr>
      <dsp:spPr>
        <a:xfrm>
          <a:off x="3969865" y="1668761"/>
          <a:ext cx="1564985" cy="1564985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01830C-A4D0-477C-B10E-B0E8375BD472}">
      <dsp:nvSpPr>
        <dsp:cNvPr id="0" name=""/>
        <dsp:cNvSpPr/>
      </dsp:nvSpPr>
      <dsp:spPr>
        <a:xfrm>
          <a:off x="0" y="3226783"/>
          <a:ext cx="3049915" cy="11402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/>
            <a:t>研修學習扶助</a:t>
          </a:r>
          <a:endParaRPr lang="en-US" altLang="zh-TW" sz="2100" kern="1200" dirty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/>
            <a:t>基本學習內容</a:t>
          </a:r>
        </a:p>
      </dsp:txBody>
      <dsp:txXfrm>
        <a:off x="0" y="3226783"/>
        <a:ext cx="3049915" cy="1140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2FDAD-B064-400B-90E5-804F13909445}">
      <dsp:nvSpPr>
        <dsp:cNvPr id="0" name=""/>
        <dsp:cNvSpPr/>
      </dsp:nvSpPr>
      <dsp:spPr>
        <a:xfrm>
          <a:off x="2590800" y="0"/>
          <a:ext cx="2590800" cy="1375144"/>
        </a:xfrm>
        <a:prstGeom prst="trapezoid">
          <a:avLst>
            <a:gd name="adj" fmla="val 94201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err="1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Tier3</a:t>
          </a:r>
          <a:endParaRPr lang="en-US" altLang="zh-TW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少數個別學生</a:t>
          </a:r>
          <a:endParaRPr lang="en-US" altLang="zh-TW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個別化特教學習輔扶助</a:t>
          </a:r>
          <a:endParaRPr lang="en-US" altLang="zh-TW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資源班客制化課程與教學</a:t>
          </a:r>
        </a:p>
      </dsp:txBody>
      <dsp:txXfrm>
        <a:off x="2590800" y="0"/>
        <a:ext cx="2590800" cy="1375144"/>
      </dsp:txXfrm>
    </dsp:sp>
    <dsp:sp modelId="{8A798864-1A00-4DC6-A941-F0BAC131A966}">
      <dsp:nvSpPr>
        <dsp:cNvPr id="0" name=""/>
        <dsp:cNvSpPr/>
      </dsp:nvSpPr>
      <dsp:spPr>
        <a:xfrm>
          <a:off x="1295399" y="1375144"/>
          <a:ext cx="5181600" cy="1375144"/>
        </a:xfrm>
        <a:prstGeom prst="trapezoid">
          <a:avLst>
            <a:gd name="adj" fmla="val 94201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300" kern="1200" dirty="0" err="1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Tier2</a:t>
          </a:r>
          <a:endParaRPr lang="en-US" altLang="en-US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部分學生</a:t>
          </a:r>
          <a:endParaRPr lang="en-US" altLang="zh-TW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提供小組學習輔助支援</a:t>
          </a:r>
          <a:endParaRPr lang="en-US" altLang="zh-TW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向下基礎能力的補救</a:t>
          </a:r>
        </a:p>
      </dsp:txBody>
      <dsp:txXfrm>
        <a:off x="2202179" y="1375144"/>
        <a:ext cx="3368040" cy="1375144"/>
      </dsp:txXfrm>
    </dsp:sp>
    <dsp:sp modelId="{A1A1F04E-BA76-4EA4-8E94-216B13620A4F}">
      <dsp:nvSpPr>
        <dsp:cNvPr id="0" name=""/>
        <dsp:cNvSpPr/>
      </dsp:nvSpPr>
      <dsp:spPr>
        <a:xfrm>
          <a:off x="0" y="2750288"/>
          <a:ext cx="7772400" cy="1375144"/>
        </a:xfrm>
        <a:prstGeom prst="trapezoid">
          <a:avLst>
            <a:gd name="adj" fmla="val 94201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err="1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Tier1</a:t>
          </a:r>
          <a:endParaRPr lang="en-US" altLang="zh-TW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一般學生</a:t>
          </a:r>
          <a:endParaRPr lang="en-US" altLang="zh-TW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單元內</a:t>
          </a:r>
          <a:r>
            <a:rPr lang="en-US" altLang="zh-TW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(</a:t>
          </a:r>
          <a:r>
            <a:rPr lang="zh-TW" altLang="zh-TW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困難概念診斷</a:t>
          </a:r>
          <a:r>
            <a:rPr lang="en-US" altLang="zh-TW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300" kern="1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課堂內進行差異化教學</a:t>
          </a:r>
          <a:endParaRPr lang="zh-TW" altLang="en-US" sz="1300" kern="1200" dirty="0">
            <a:solidFill>
              <a:schemeClr val="tx1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sp:txBody>
      <dsp:txXfrm>
        <a:off x="1360169" y="2750288"/>
        <a:ext cx="5052060" cy="1375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A2226-18DA-45DD-8152-3BF3DF000DE8}">
      <dsp:nvSpPr>
        <dsp:cNvPr id="0" name=""/>
        <dsp:cNvSpPr/>
      </dsp:nvSpPr>
      <dsp:spPr>
        <a:xfrm rot="5400000">
          <a:off x="3967957" y="-2274479"/>
          <a:ext cx="1519274" cy="607205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未根據診斷結果報告評估受輔學生的起點行為。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受輔學生的學習檔案不具個別化學習輔導方案架構。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未有效利用科技化評量系統提供的資訊</a:t>
          </a:r>
        </a:p>
      </dsp:txBody>
      <dsp:txXfrm rot="-5400000">
        <a:off x="1691569" y="76074"/>
        <a:ext cx="5997887" cy="1370944"/>
      </dsp:txXfrm>
    </dsp:sp>
    <dsp:sp modelId="{D0C26D9C-B660-469D-934C-5A9BC74400EE}">
      <dsp:nvSpPr>
        <dsp:cNvPr id="0" name=""/>
        <dsp:cNvSpPr/>
      </dsp:nvSpPr>
      <dsp:spPr>
        <a:xfrm>
          <a:off x="391184" y="19817"/>
          <a:ext cx="1300384" cy="148345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診斷結果</a:t>
          </a:r>
        </a:p>
      </dsp:txBody>
      <dsp:txXfrm>
        <a:off x="454664" y="83297"/>
        <a:ext cx="1173424" cy="1356498"/>
      </dsp:txXfrm>
    </dsp:sp>
    <dsp:sp modelId="{B15B358C-A6A7-4617-8E0C-ACC5EA7AD29A}">
      <dsp:nvSpPr>
        <dsp:cNvPr id="0" name=""/>
        <dsp:cNvSpPr/>
      </dsp:nvSpPr>
      <dsp:spPr>
        <a:xfrm rot="5400000">
          <a:off x="4102190" y="-701530"/>
          <a:ext cx="1366360" cy="6077233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教材的編選和使用不符合個別化的補救教學原則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僅提供受輔學生回家作業的指導或協助</a:t>
          </a:r>
        </a:p>
      </dsp:txBody>
      <dsp:txXfrm rot="-5400000">
        <a:off x="1746754" y="1720606"/>
        <a:ext cx="6010533" cy="1232960"/>
      </dsp:txXfrm>
    </dsp:sp>
    <dsp:sp modelId="{CAF54B4E-76FD-4207-8D5F-96EC581B8176}">
      <dsp:nvSpPr>
        <dsp:cNvPr id="0" name=""/>
        <dsp:cNvSpPr/>
      </dsp:nvSpPr>
      <dsp:spPr>
        <a:xfrm>
          <a:off x="391184" y="1595356"/>
          <a:ext cx="1355569" cy="148345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教材教法</a:t>
          </a:r>
        </a:p>
      </dsp:txBody>
      <dsp:txXfrm>
        <a:off x="457357" y="1661529"/>
        <a:ext cx="1223223" cy="1351112"/>
      </dsp:txXfrm>
    </dsp:sp>
    <dsp:sp modelId="{606DD4A5-5843-439E-9685-D447EF574DD8}">
      <dsp:nvSpPr>
        <dsp:cNvPr id="0" name=""/>
        <dsp:cNvSpPr/>
      </dsp:nvSpPr>
      <dsp:spPr>
        <a:xfrm rot="5400000">
          <a:off x="4194437" y="833726"/>
          <a:ext cx="1314142" cy="6121979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部分受輔學生並非學習輔助之目標學生。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學習輔助小組未針對受輔學生的入班和結案實質審查。</a:t>
          </a:r>
        </a:p>
      </dsp:txBody>
      <dsp:txXfrm rot="-5400000">
        <a:off x="1790519" y="3301796"/>
        <a:ext cx="6057828" cy="1185840"/>
      </dsp:txXfrm>
    </dsp:sp>
    <dsp:sp modelId="{02D2CFA9-F8E1-4F0D-9C73-FD9E86D23883}">
      <dsp:nvSpPr>
        <dsp:cNvPr id="0" name=""/>
        <dsp:cNvSpPr/>
      </dsp:nvSpPr>
      <dsp:spPr>
        <a:xfrm>
          <a:off x="391184" y="3152987"/>
          <a:ext cx="1399333" cy="148345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行政運作</a:t>
          </a:r>
        </a:p>
      </dsp:txBody>
      <dsp:txXfrm>
        <a:off x="459494" y="3221297"/>
        <a:ext cx="1262713" cy="13468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41362-D5EC-427B-9186-BE7028AF7769}">
      <dsp:nvSpPr>
        <dsp:cNvPr id="0" name=""/>
        <dsp:cNvSpPr/>
      </dsp:nvSpPr>
      <dsp:spPr>
        <a:xfrm>
          <a:off x="368477" y="-15951"/>
          <a:ext cx="6815025" cy="4259391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C593C9E6-8269-477A-846E-88CCDBA82722}">
      <dsp:nvSpPr>
        <dsp:cNvPr id="0" name=""/>
        <dsp:cNvSpPr/>
      </dsp:nvSpPr>
      <dsp:spPr>
        <a:xfrm>
          <a:off x="1048207" y="3151332"/>
          <a:ext cx="156745" cy="156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29D0C-8933-4EBB-8E51-B450B3A5EBDA}">
      <dsp:nvSpPr>
        <dsp:cNvPr id="0" name=""/>
        <dsp:cNvSpPr/>
      </dsp:nvSpPr>
      <dsp:spPr>
        <a:xfrm>
          <a:off x="0" y="3197802"/>
          <a:ext cx="1561210" cy="107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56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以</a:t>
          </a:r>
          <a:r>
            <a:rPr lang="zh-TW" altLang="en-US" sz="2200" kern="1200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診斷為始</a:t>
          </a:r>
          <a:r>
            <a:rPr lang="zh-TW" altLang="en-US" sz="22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的教學規劃</a:t>
          </a:r>
        </a:p>
      </dsp:txBody>
      <dsp:txXfrm>
        <a:off x="0" y="3197802"/>
        <a:ext cx="1561210" cy="1077539"/>
      </dsp:txXfrm>
    </dsp:sp>
    <dsp:sp modelId="{AB9421B8-23B9-4F0E-A33D-7FE72D19C261}">
      <dsp:nvSpPr>
        <dsp:cNvPr id="0" name=""/>
        <dsp:cNvSpPr/>
      </dsp:nvSpPr>
      <dsp:spPr>
        <a:xfrm>
          <a:off x="1896678" y="2336084"/>
          <a:ext cx="245340" cy="245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7A652-92C7-40BF-A958-93C4CDBBDCF6}">
      <dsp:nvSpPr>
        <dsp:cNvPr id="0" name=""/>
        <dsp:cNvSpPr/>
      </dsp:nvSpPr>
      <dsp:spPr>
        <a:xfrm>
          <a:off x="1693168" y="2474706"/>
          <a:ext cx="1428044" cy="1784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1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借鏡大數據科學預知</a:t>
          </a:r>
          <a:r>
            <a:rPr lang="zh-TW" altLang="en-US" sz="2100" kern="1200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學生易錯</a:t>
          </a:r>
          <a:r>
            <a:rPr lang="zh-TW" altLang="en-US" sz="21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之條目</a:t>
          </a:r>
        </a:p>
      </dsp:txBody>
      <dsp:txXfrm>
        <a:off x="1693168" y="2474706"/>
        <a:ext cx="1428044" cy="1784684"/>
      </dsp:txXfrm>
    </dsp:sp>
    <dsp:sp modelId="{55785ACD-0D1E-4F74-B238-D650CD9BA886}">
      <dsp:nvSpPr>
        <dsp:cNvPr id="0" name=""/>
        <dsp:cNvSpPr/>
      </dsp:nvSpPr>
      <dsp:spPr>
        <a:xfrm>
          <a:off x="2987082" y="1686101"/>
          <a:ext cx="327121" cy="3271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8BEB2-58BF-4EAC-BA48-7E1AD913C968}">
      <dsp:nvSpPr>
        <dsp:cNvPr id="0" name=""/>
        <dsp:cNvSpPr/>
      </dsp:nvSpPr>
      <dsp:spPr>
        <a:xfrm>
          <a:off x="3002415" y="1865613"/>
          <a:ext cx="1679493" cy="239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335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連接認知斷點</a:t>
          </a:r>
          <a:r>
            <a:rPr lang="zh-TW" altLang="en-US" sz="21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，促進理解精熟</a:t>
          </a:r>
        </a:p>
      </dsp:txBody>
      <dsp:txXfrm>
        <a:off x="3002415" y="1865613"/>
        <a:ext cx="1679493" cy="2393777"/>
      </dsp:txXfrm>
    </dsp:sp>
    <dsp:sp modelId="{B4F64CC7-A3B7-4829-8FD6-CE7F80D7D494}">
      <dsp:nvSpPr>
        <dsp:cNvPr id="0" name=""/>
        <dsp:cNvSpPr/>
      </dsp:nvSpPr>
      <dsp:spPr>
        <a:xfrm>
          <a:off x="4254677" y="1178382"/>
          <a:ext cx="422531" cy="4225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4820F-735C-4175-9BF0-DA680823F876}">
      <dsp:nvSpPr>
        <dsp:cNvPr id="0" name=""/>
        <dsp:cNvSpPr/>
      </dsp:nvSpPr>
      <dsp:spPr>
        <a:xfrm>
          <a:off x="4465943" y="1389647"/>
          <a:ext cx="1363005" cy="2853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891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即時診斷</a:t>
          </a:r>
          <a:endParaRPr lang="en-US" altLang="zh-TW" sz="2100" kern="1200" dirty="0">
            <a:solidFill>
              <a:srgbClr val="FF0000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即時補救</a:t>
          </a:r>
        </a:p>
      </dsp:txBody>
      <dsp:txXfrm>
        <a:off x="4465943" y="1389647"/>
        <a:ext cx="1363005" cy="2853791"/>
      </dsp:txXfrm>
    </dsp:sp>
    <dsp:sp modelId="{06FBAE54-4F22-4B51-B21B-5D199639D799}">
      <dsp:nvSpPr>
        <dsp:cNvPr id="0" name=""/>
        <dsp:cNvSpPr/>
      </dsp:nvSpPr>
      <dsp:spPr>
        <a:xfrm>
          <a:off x="5559754" y="839334"/>
          <a:ext cx="538387" cy="538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AFD78-70B3-4D52-BC62-5FA2F40A746A}">
      <dsp:nvSpPr>
        <dsp:cNvPr id="0" name=""/>
        <dsp:cNvSpPr/>
      </dsp:nvSpPr>
      <dsp:spPr>
        <a:xfrm>
          <a:off x="5798573" y="1124479"/>
          <a:ext cx="1998642" cy="3134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280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以</a:t>
          </a:r>
          <a:r>
            <a:rPr lang="zh-TW" altLang="en-US" sz="2100" kern="1200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診斷為終</a:t>
          </a:r>
          <a:r>
            <a:rPr lang="zh-TW" altLang="en-US" sz="2100" kern="1200" dirty="0">
              <a:latin typeface="源泉圓體 B" panose="020B0800000000000000" pitchFamily="34" charset="-120"/>
              <a:ea typeface="源泉圓體 B" panose="020B0800000000000000" pitchFamily="34" charset="-120"/>
            </a:rPr>
            <a:t>的</a:t>
          </a:r>
          <a:r>
            <a:rPr lang="zh-TW" altLang="en-US" sz="2100" kern="1200" dirty="0">
              <a:solidFill>
                <a:srgbClr val="0070C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學力檢測與篩選檢測</a:t>
          </a:r>
        </a:p>
      </dsp:txBody>
      <dsp:txXfrm>
        <a:off x="5798573" y="1124479"/>
        <a:ext cx="1998642" cy="31349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7EF99-777F-4583-AC0A-FE5817C855FA}">
      <dsp:nvSpPr>
        <dsp:cNvPr id="0" name=""/>
        <dsp:cNvSpPr/>
      </dsp:nvSpPr>
      <dsp:spPr>
        <a:xfrm>
          <a:off x="3782" y="741495"/>
          <a:ext cx="2201696" cy="94998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知道</a:t>
          </a:r>
          <a:endParaRPr lang="en-US" altLang="zh-TW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什麼</a:t>
          </a:r>
        </a:p>
      </dsp:txBody>
      <dsp:txXfrm>
        <a:off x="478776" y="741495"/>
        <a:ext cx="1251708" cy="949988"/>
      </dsp:txXfrm>
    </dsp:sp>
    <dsp:sp modelId="{D2BCD0FF-B8A9-49E9-A21E-F68C5DDD4736}">
      <dsp:nvSpPr>
        <dsp:cNvPr id="0" name=""/>
        <dsp:cNvSpPr/>
      </dsp:nvSpPr>
      <dsp:spPr>
        <a:xfrm>
          <a:off x="1985309" y="776150"/>
          <a:ext cx="2201696" cy="880678"/>
        </a:xfrm>
        <a:prstGeom prst="chevr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學會</a:t>
          </a:r>
          <a:endParaRPr lang="en-US" altLang="zh-TW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什麼</a:t>
          </a:r>
        </a:p>
      </dsp:txBody>
      <dsp:txXfrm>
        <a:off x="2425648" y="776150"/>
        <a:ext cx="1321018" cy="880678"/>
      </dsp:txXfrm>
    </dsp:sp>
    <dsp:sp modelId="{F613CA68-D6D8-4A0F-9300-B3485356495F}">
      <dsp:nvSpPr>
        <dsp:cNvPr id="0" name=""/>
        <dsp:cNvSpPr/>
      </dsp:nvSpPr>
      <dsp:spPr>
        <a:xfrm>
          <a:off x="3966836" y="776150"/>
          <a:ext cx="2201696" cy="880678"/>
        </a:xfrm>
        <a:prstGeom prst="chevr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如何</a:t>
          </a:r>
          <a:endParaRPr lang="en-US" altLang="zh-TW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學會</a:t>
          </a:r>
        </a:p>
      </dsp:txBody>
      <dsp:txXfrm>
        <a:off x="4407175" y="776150"/>
        <a:ext cx="1321018" cy="880678"/>
      </dsp:txXfrm>
    </dsp:sp>
    <dsp:sp modelId="{0A815AA3-2497-4CD7-904A-3ECDD2D56E2C}">
      <dsp:nvSpPr>
        <dsp:cNvPr id="0" name=""/>
        <dsp:cNvSpPr/>
      </dsp:nvSpPr>
      <dsp:spPr>
        <a:xfrm>
          <a:off x="5948363" y="776150"/>
          <a:ext cx="2201696" cy="880678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成效</a:t>
          </a:r>
          <a:endParaRPr lang="en-US" altLang="zh-TW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評估</a:t>
          </a:r>
        </a:p>
      </dsp:txBody>
      <dsp:txXfrm>
        <a:off x="6388702" y="776150"/>
        <a:ext cx="1321018" cy="880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A0C7D-88F8-446F-9B2B-CC4904E94209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DF8F7-D651-4C92-992B-617428AF3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9F41-0F10-491A-A702-C65BC279921A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838E7-01E7-4801-960D-0ECA50D060B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95EE5-E4C8-4763-9A44-4115DA15AD0A}" type="slidenum">
              <a:rPr lang="zh-TW" altLang="en-US" smtClean="0"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2" y="2367093"/>
            <a:ext cx="7772869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2003" y="37117"/>
            <a:ext cx="7199999" cy="720000"/>
          </a:xfrm>
        </p:spPr>
        <p:txBody>
          <a:bodyPr/>
          <a:lstStyle>
            <a:lvl1pPr algn="ctr"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1868503" y="1003316"/>
            <a:ext cx="600146" cy="346241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6477014" y="1003315"/>
            <a:ext cx="600146" cy="346241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國中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文字方塊 6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7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8" name="流程圖: 人工輸入 7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字方塊 8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grpSp>
        <p:nvGrpSpPr>
          <p:cNvPr id="3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4" name="流程圖: 人工輸入 3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字方塊 4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6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3" name="流程圖: 人工輸入 2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文字方塊 3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5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文字方塊 6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7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8" name="流程圖: 人工輸入 7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字方塊 8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grpSp>
        <p:nvGrpSpPr>
          <p:cNvPr id="3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4" name="流程圖: 人工輸入 3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字方塊 4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6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3" name="流程圖: 人工輸入 2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文字方塊 3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5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文字方塊 6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7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8" name="流程圖: 人工輸入 7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字方塊 8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文字方塊 6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grpSp>
        <p:nvGrpSpPr>
          <p:cNvPr id="3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4" name="流程圖: 人工輸入 3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字方塊 4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6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3" name="流程圖: 人工輸入 2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文字方塊 3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5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文字方塊 6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7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8" name="流程圖: 人工輸入 7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字方塊 8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grpSp>
        <p:nvGrpSpPr>
          <p:cNvPr id="3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4" name="流程圖: 人工輸入 3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字方塊 4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6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3" name="流程圖: 人工輸入 2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文字方塊 3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5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7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8" name="流程圖: 人工輸入 7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文字方塊 8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grpSp>
        <p:nvGrpSpPr>
          <p:cNvPr id="3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4" name="流程圖: 人工輸入 3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" name="文字方塊 4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6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514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801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4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5" name="流程圖: 人工輸入 4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6" name="文字方塊 5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7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600289"/>
            <a:ext cx="4038600" cy="4525963"/>
          </a:xfrm>
        </p:spPr>
        <p:txBody>
          <a:bodyPr/>
          <a:lstStyle>
            <a:lvl1pPr>
              <a:defRPr sz="2100">
                <a:latin typeface="微軟正黑體" pitchFamily="34" charset="-120"/>
                <a:ea typeface="微軟正黑體" pitchFamily="34" charset="-120"/>
              </a:defRPr>
            </a:lvl1pPr>
            <a:lvl2pPr>
              <a:defRPr sz="1800">
                <a:latin typeface="微軟正黑體" pitchFamily="34" charset="-120"/>
                <a:ea typeface="微軟正黑體" pitchFamily="34" charset="-120"/>
              </a:defRPr>
            </a:lvl2pPr>
            <a:lvl3pPr>
              <a:defRPr sz="1500">
                <a:latin typeface="微軟正黑體" pitchFamily="34" charset="-120"/>
                <a:ea typeface="微軟正黑體" pitchFamily="34" charset="-120"/>
              </a:defRPr>
            </a:lvl3pPr>
            <a:lvl4pPr>
              <a:defRPr sz="1350">
                <a:latin typeface="微軟正黑體" pitchFamily="34" charset="-120"/>
                <a:ea typeface="微軟正黑體" pitchFamily="34" charset="-120"/>
              </a:defRPr>
            </a:lvl4pPr>
            <a:lvl5pPr>
              <a:defRPr sz="1350">
                <a:latin typeface="微軟正黑體" pitchFamily="34" charset="-120"/>
                <a:ea typeface="微軟正黑體" pitchFamily="34" charset="-12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89"/>
            <a:ext cx="4038600" cy="4525963"/>
          </a:xfrm>
        </p:spPr>
        <p:txBody>
          <a:bodyPr/>
          <a:lstStyle>
            <a:lvl1pPr>
              <a:defRPr sz="2100">
                <a:latin typeface="微軟正黑體" pitchFamily="34" charset="-120"/>
                <a:ea typeface="微軟正黑體" pitchFamily="34" charset="-120"/>
              </a:defRPr>
            </a:lvl1pPr>
            <a:lvl2pPr>
              <a:defRPr sz="1800">
                <a:latin typeface="微軟正黑體" pitchFamily="34" charset="-120"/>
                <a:ea typeface="微軟正黑體" pitchFamily="34" charset="-120"/>
              </a:defRPr>
            </a:lvl2pPr>
            <a:lvl3pPr>
              <a:defRPr sz="1500">
                <a:latin typeface="微軟正黑體" pitchFamily="34" charset="-120"/>
                <a:ea typeface="微軟正黑體" pitchFamily="34" charset="-120"/>
              </a:defRPr>
            </a:lvl3pPr>
            <a:lvl4pPr>
              <a:defRPr sz="1350">
                <a:latin typeface="微軟正黑體" pitchFamily="34" charset="-120"/>
                <a:ea typeface="微軟正黑體" pitchFamily="34" charset="-120"/>
              </a:defRPr>
            </a:lvl4pPr>
            <a:lvl5pPr>
              <a:defRPr sz="1350">
                <a:latin typeface="微軟正黑體" pitchFamily="34" charset="-120"/>
                <a:ea typeface="微軟正黑體" pitchFamily="34" charset="-12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7" name="文字方塊 6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199" y="1535113"/>
            <a:ext cx="4040189" cy="63976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itchFamily="34" charset="-120"/>
                <a:ea typeface="微軟正黑體" pitchFamily="34" charset="-12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199" y="2174963"/>
            <a:ext cx="4040189" cy="3951288"/>
          </a:xfrm>
        </p:spPr>
        <p:txBody>
          <a:bodyPr/>
          <a:lstStyle>
            <a:lvl1pPr>
              <a:defRPr sz="1800">
                <a:latin typeface="微軟正黑體" pitchFamily="34" charset="-120"/>
                <a:ea typeface="微軟正黑體" pitchFamily="34" charset="-120"/>
              </a:defRPr>
            </a:lvl1pPr>
            <a:lvl2pPr>
              <a:defRPr sz="1500">
                <a:latin typeface="微軟正黑體" pitchFamily="34" charset="-120"/>
                <a:ea typeface="微軟正黑體" pitchFamily="34" charset="-120"/>
              </a:defRPr>
            </a:lvl2pPr>
            <a:lvl3pPr>
              <a:defRPr sz="1350">
                <a:latin typeface="微軟正黑體" pitchFamily="34" charset="-120"/>
                <a:ea typeface="微軟正黑體" pitchFamily="34" charset="-120"/>
              </a:defRPr>
            </a:lvl3pPr>
            <a:lvl4pPr>
              <a:defRPr sz="1200">
                <a:latin typeface="微軟正黑體" pitchFamily="34" charset="-120"/>
                <a:ea typeface="微軟正黑體" pitchFamily="34" charset="-120"/>
              </a:defRPr>
            </a:lvl4pPr>
            <a:lvl5pPr>
              <a:defRPr sz="1200">
                <a:latin typeface="微軟正黑體" pitchFamily="34" charset="-120"/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13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itchFamily="34" charset="-120"/>
                <a:ea typeface="微軟正黑體" pitchFamily="34" charset="-12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13" y="2174963"/>
            <a:ext cx="4041775" cy="3951288"/>
          </a:xfrm>
        </p:spPr>
        <p:txBody>
          <a:bodyPr/>
          <a:lstStyle>
            <a:lvl1pPr>
              <a:defRPr sz="1800">
                <a:latin typeface="微軟正黑體" pitchFamily="34" charset="-120"/>
                <a:ea typeface="微軟正黑體" pitchFamily="34" charset="-120"/>
              </a:defRPr>
            </a:lvl1pPr>
            <a:lvl2pPr>
              <a:defRPr sz="1500">
                <a:latin typeface="微軟正黑體" pitchFamily="34" charset="-120"/>
                <a:ea typeface="微軟正黑體" pitchFamily="34" charset="-120"/>
              </a:defRPr>
            </a:lvl2pPr>
            <a:lvl3pPr>
              <a:defRPr sz="1350">
                <a:latin typeface="微軟正黑體" pitchFamily="34" charset="-120"/>
                <a:ea typeface="微軟正黑體" pitchFamily="34" charset="-120"/>
              </a:defRPr>
            </a:lvl3pPr>
            <a:lvl4pPr>
              <a:defRPr sz="1200">
                <a:latin typeface="微軟正黑體" pitchFamily="34" charset="-120"/>
                <a:ea typeface="微軟正黑體" pitchFamily="34" charset="-120"/>
              </a:defRPr>
            </a:lvl4pPr>
            <a:lvl5pPr>
              <a:defRPr sz="1200">
                <a:latin typeface="微軟正黑體" pitchFamily="34" charset="-120"/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7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8" name="流程圖: 人工輸入 7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9" name="文字方塊 8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grpSp>
        <p:nvGrpSpPr>
          <p:cNvPr id="3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4" name="流程圖: 人工輸入 3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5" name="文字方塊 4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6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3" name="流程圖: 人工輸入 2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4" name="文字方塊 3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5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2003" y="37117"/>
            <a:ext cx="7199999" cy="720000"/>
          </a:xfrm>
        </p:spPr>
        <p:txBody>
          <a:bodyPr/>
          <a:lstStyle>
            <a:lvl1pPr algn="ctr"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1868503" y="1003316"/>
            <a:ext cx="600146" cy="346241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6477014" y="1003315"/>
            <a:ext cx="600146" cy="346241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國中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3543304" y="6356351"/>
            <a:ext cx="2057400" cy="365125"/>
          </a:xfrm>
        </p:spPr>
        <p:txBody>
          <a:bodyPr/>
          <a:lstStyle/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9" name="圖片 8" descr="底圖３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9" r="650"/>
          <a:stretch>
            <a:fillRect/>
          </a:stretch>
        </p:blipFill>
        <p:spPr bwMode="auto">
          <a:xfrm>
            <a:off x="-35712" y="6135552"/>
            <a:ext cx="9144000" cy="7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7"/>
          <p:cNvGrpSpPr/>
          <p:nvPr userDrawn="1"/>
        </p:nvGrpSpPr>
        <p:grpSpPr bwMode="auto">
          <a:xfrm>
            <a:off x="5363950" y="6460720"/>
            <a:ext cx="4247735" cy="414000"/>
            <a:chOff x="5364088" y="6474050"/>
            <a:chExt cx="4204659" cy="404664"/>
          </a:xfrm>
        </p:grpSpPr>
        <p:sp>
          <p:nvSpPr>
            <p:cNvPr id="11" name="流程圖: 人工輸入 10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372024" y="6566091"/>
              <a:ext cx="4196723" cy="191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13" name="投影片編號版面配置區 1"/>
          <p:cNvSpPr txBox="1"/>
          <p:nvPr userDrawn="1"/>
        </p:nvSpPr>
        <p:spPr>
          <a:xfrm>
            <a:off x="3507591" y="6382935"/>
            <a:ext cx="2057400" cy="365125"/>
          </a:xfrm>
          <a:prstGeom prst="rect">
            <a:avLst/>
          </a:prstGeom>
        </p:spPr>
        <p:txBody>
          <a:bodyPr vert="horz" lIns="68558" tIns="34279" rIns="68558" bIns="3427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D459CD-3131-4156-9919-9AB7BC07E755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A4A12D-F058-4B7D-B1F6-FD8970C46564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7531" y="6270626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B5686CB9-457B-44BB-AE1B-303704EB60D7}" type="slidenum">
              <a:rPr lang="en-US" altLang="zh-TW" smtClean="0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3" name="流程圖: 人工輸入 2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" name="文字方塊 3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5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A69EBB-A0DE-4E09-B92C-EF5297DBC150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67438-2685-4679-AA2E-8A530ACADFA2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86B1EF-AA06-486D-A088-5371CB430D00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B3CA9-B0FC-4847-8691-6694755CA446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239A47-CAD2-4A97-9A0C-3221C2181139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BF0AD-7D6A-486C-91DD-6A7B6979D3C9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164A5F-8F53-4671-8890-D8EB5D761550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264B4-441C-4063-965F-F799863246D2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CC11B9-FBCF-43E7-A9B4-2D2AAF0FA32A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EF3E2-6DE5-4611-B2AC-088D1FAC8586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F1A3B-28C7-474E-8FC8-E04B536DE282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4D830-2FC7-4612-8C7A-96DE6FF47767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8A4054-A1A9-47BF-9FB2-E62F886143E7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EA55-0B99-47DB-9860-D2805DE654F9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77A360-7853-4C74-A0F2-E56A0E8D1AA4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952F8-0974-4AED-BE7E-0014866E20EF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BF59E1-A45A-4919-A614-F4CF710DA0EF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A94F5-344F-42A7-A2C2-02812E20B344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525579-1368-4C2F-BA75-CCB7CB3A1508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4E15E-E541-43D2-8420-E70E0F29F268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2A04-280F-4F78-A8DB-71E8DE51CF9B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950"/>
            <a:ext cx="9180512" cy="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圖３.png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9" r="650"/>
          <a:stretch>
            <a:fillRect/>
          </a:stretch>
        </p:blipFill>
        <p:spPr bwMode="auto">
          <a:xfrm>
            <a:off x="0" y="6108892"/>
            <a:ext cx="9144000" cy="7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47828"/>
            <a:ext cx="8229600" cy="8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375874"/>
            <a:ext cx="8229600" cy="47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文字方塊 7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schemeClr val="bg1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74" r:id="rId20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圖３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9" r="650"/>
          <a:stretch>
            <a:fillRect/>
          </a:stretch>
        </p:blipFill>
        <p:spPr bwMode="auto">
          <a:xfrm>
            <a:off x="0" y="6108892"/>
            <a:ext cx="9144000" cy="7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47828"/>
            <a:ext cx="8229600" cy="8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375874"/>
            <a:ext cx="8229600" cy="47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圖３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9" r="650"/>
          <a:stretch>
            <a:fillRect/>
          </a:stretch>
        </p:blipFill>
        <p:spPr bwMode="auto">
          <a:xfrm>
            <a:off x="0" y="6108892"/>
            <a:ext cx="9144000" cy="7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47828"/>
            <a:ext cx="8229600" cy="8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375874"/>
            <a:ext cx="8229600" cy="47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圖３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9" r="650"/>
          <a:stretch>
            <a:fillRect/>
          </a:stretch>
        </p:blipFill>
        <p:spPr bwMode="auto">
          <a:xfrm>
            <a:off x="0" y="6108892"/>
            <a:ext cx="9144000" cy="7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47828"/>
            <a:ext cx="8229600" cy="8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375874"/>
            <a:ext cx="8229600" cy="47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圖３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9" r="650"/>
          <a:stretch>
            <a:fillRect/>
          </a:stretch>
        </p:blipFill>
        <p:spPr bwMode="auto">
          <a:xfrm>
            <a:off x="0" y="6108892"/>
            <a:ext cx="9144000" cy="7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47828"/>
            <a:ext cx="8229600" cy="8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375874"/>
            <a:ext cx="8229600" cy="47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2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 userDrawn="1"/>
          </p:nvSpPr>
          <p:spPr>
            <a:xfrm>
              <a:off x="5372024" y="6566091"/>
              <a:ext cx="4196723" cy="238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國民中小學補救教學諮詢輔導系統縣市運作機制建置與實務推</a:t>
              </a:r>
              <a:r>
                <a:rPr lang="zh-TW" altLang="en-US" sz="950" dirty="0">
                  <a:solidFill>
                    <a:prstClr val="white"/>
                  </a:solidFill>
                  <a:latin typeface="華康唐風隸 Std W5" panose="03000500000000000000" pitchFamily="66" charset="-120"/>
                  <a:ea typeface="華康唐風隸 Std W5" panose="03000500000000000000" pitchFamily="66" charset="-120"/>
                </a:rPr>
                <a:t>動計畫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539CE109-74F4-4F93-AE67-26CA76F2F4CF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0">
                <a:solidFill>
                  <a:srgbClr val="FFFFFF"/>
                </a:solidFill>
              </a:defRPr>
            </a:lvl1pPr>
          </a:lstStyle>
          <a:p>
            <a:fld id="{05DAB224-2051-4CB6-B018-D65E257BF9B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29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45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77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486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72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22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8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圖３.png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9" r="650"/>
          <a:stretch>
            <a:fillRect/>
          </a:stretch>
        </p:blipFill>
        <p:spPr bwMode="auto">
          <a:xfrm>
            <a:off x="0" y="6108980"/>
            <a:ext cx="9144000" cy="7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1" y="247828"/>
            <a:ext cx="8229600" cy="8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9" tIns="45725" rIns="91449" bIns="45725" numCol="1" anchor="ctr" anchorCtr="0" compatLnSpc="1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1" y="1375874"/>
            <a:ext cx="8229600" cy="47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9" tIns="45725" rIns="91449" bIns="45725" numCol="1" anchor="t" anchorCtr="0" compatLnSpc="1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5" name="群組 7"/>
          <p:cNvGrpSpPr/>
          <p:nvPr userDrawn="1"/>
        </p:nvGrpSpPr>
        <p:grpSpPr bwMode="auto">
          <a:xfrm>
            <a:off x="5396364" y="6434136"/>
            <a:ext cx="4176000" cy="414000"/>
            <a:chOff x="5364088" y="6474050"/>
            <a:chExt cx="4204659" cy="404664"/>
          </a:xfrm>
        </p:grpSpPr>
        <p:sp>
          <p:nvSpPr>
            <p:cNvPr id="6" name="流程圖: 人工輸入 5"/>
            <p:cNvSpPr/>
            <p:nvPr userDrawn="1"/>
          </p:nvSpPr>
          <p:spPr>
            <a:xfrm>
              <a:off x="5364088" y="6474050"/>
              <a:ext cx="3779273" cy="404664"/>
            </a:xfrm>
            <a:prstGeom prst="flowChartManualInp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  <p:sp>
          <p:nvSpPr>
            <p:cNvPr id="8" name="文字方塊 7"/>
            <p:cNvSpPr txBox="1"/>
            <p:nvPr userDrawn="1"/>
          </p:nvSpPr>
          <p:spPr>
            <a:xfrm>
              <a:off x="5372024" y="6566091"/>
              <a:ext cx="4196723" cy="203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zh-TW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國民中小學補救教學諮詢輔導系統縣市運作機制建置與實務推</a:t>
              </a:r>
              <a:r>
                <a:rPr kumimoji="0" lang="zh-TW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唐風隸 Std W5" panose="03000500000000000000" pitchFamily="66" charset="-120"/>
                  <a:ea typeface="華康唐風隸 Std W5" panose="03000500000000000000" pitchFamily="66" charset="-120"/>
                  <a:cs typeface="+mn-cs"/>
                </a:rPr>
                <a:t>動計畫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3543301" y="6356351"/>
            <a:ext cx="2057400" cy="365125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165"/>
            <a:fld id="{74D459CD-3131-4156-9919-9AB7BC07E755}" type="slidenum">
              <a:rPr lang="zh-TW" altLang="en-US" smtClean="0">
                <a:solidFill>
                  <a:prstClr val="black"/>
                </a:solidFill>
              </a:r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fr-FR"/>
              <a:t>Cliquez pour modifier le style du titre</a:t>
            </a:r>
            <a:endParaRPr lang="en-US" altLang="zh-TW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altLang="zh-TW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9E5130-E0AC-41EA-90DB-888C07CD9175}" type="datetime1">
              <a:rPr lang="en-US" altLang="zh-TW" smtClean="0"/>
              <a:t>4/30/2025</a:t>
            </a:fld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961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3020179-F75E-48F9-BC5F-B37B0BAAA4BB}" type="slidenum">
              <a:rPr lang="en-US" altLang="zh-TW" smtClean="0"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57175" indent="-256540" algn="l" rtl="0" eaLnBrk="1" fontAlgn="base" hangingPunct="1">
        <a:spcBef>
          <a:spcPct val="15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1" fontAlgn="base" hangingPunct="1">
        <a:spcBef>
          <a:spcPct val="15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rtl="0" eaLnBrk="1" fontAlgn="base" hangingPunct="1">
        <a:spcBef>
          <a:spcPct val="15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rtl="0" eaLnBrk="1" fontAlgn="base" hangingPunct="1">
        <a:spcBef>
          <a:spcPct val="15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rtl="0" eaLnBrk="1" fontAlgn="base" hangingPunct="1">
        <a:spcBef>
          <a:spcPct val="15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0815" algn="l" defTabSz="685800" rtl="0" eaLnBrk="1" latinLnBrk="0" hangingPunct="1">
        <a:spcBef>
          <a:spcPct val="15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0815" algn="l" defTabSz="685800" rtl="0" eaLnBrk="1" latinLnBrk="0" hangingPunct="1">
        <a:spcBef>
          <a:spcPct val="15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0815" algn="l" defTabSz="685800" rtl="0" eaLnBrk="1" latinLnBrk="0" hangingPunct="1">
        <a:spcBef>
          <a:spcPct val="15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0815" algn="l" defTabSz="685800" rtl="0" eaLnBrk="1" latinLnBrk="0" hangingPunct="1">
        <a:spcBef>
          <a:spcPct val="15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xam.tcte.edu.tw/tbt_html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reurl.cc/RLNQer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202305&#22522;&#38534;&#32291;&#24066;&#28204;&#39511;&#32080;&#26524;&#19977;&#31185;&#26410;&#36890;&#29575;&#27604;&#36611;(&#28961;&#26657;&#21517;).xlsx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 txBox="1"/>
          <p:nvPr/>
        </p:nvSpPr>
        <p:spPr>
          <a:xfrm>
            <a:off x="105535" y="1024467"/>
            <a:ext cx="8945595" cy="4258733"/>
          </a:xfrm>
          <a:prstGeom prst="rect">
            <a:avLst/>
          </a:prstGeom>
        </p:spPr>
        <p:txBody>
          <a:bodyPr vert="horz" lIns="0" tIns="34290" rIns="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j-cs"/>
              </a:defRPr>
            </a:lvl1pPr>
          </a:lstStyle>
          <a:p>
            <a:pPr lvl="0" algn="ctr">
              <a:lnSpc>
                <a:spcPct val="150000"/>
              </a:lnSpc>
            </a:pPr>
            <a:r>
              <a:rPr kumimoji="0" lang="en-US" altLang="zh-TW" sz="24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Microsoft JhengHei UI" pitchFamily="34" charset="-120"/>
                <a:ea typeface="Microsoft JhengHei UI" pitchFamily="34" charset="-120"/>
                <a:cs typeface="+mj-cs"/>
              </a:rPr>
              <a:t/>
            </a:r>
            <a:br>
              <a:rPr kumimoji="0" lang="en-US" altLang="zh-TW" sz="24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Microsoft JhengHei UI" pitchFamily="34" charset="-120"/>
                <a:ea typeface="Microsoft JhengHei UI" pitchFamily="34" charset="-120"/>
                <a:cs typeface="+mj-cs"/>
              </a:rPr>
            </a:br>
            <a:r>
              <a:rPr kumimoji="0" lang="zh-TW" alt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>善用學習扶助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科技化評量系統平台</a:t>
            </a:r>
            <a:endParaRPr lang="en-US" altLang="zh-TW" sz="3600" dirty="0">
              <a:solidFill>
                <a:schemeClr val="accent2">
                  <a:lumMod val="75000"/>
                </a:schemeClr>
              </a:solidFill>
              <a:latin typeface="Tanugo-S Bold" panose="02000600000000000000" pitchFamily="50" charset="-128"/>
              <a:ea typeface="Tanugo-S Bold" panose="02000600000000000000" pitchFamily="50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3600" dirty="0">
                <a:solidFill>
                  <a:srgbClr val="514843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導入數據分析</a:t>
            </a:r>
            <a:endParaRPr lang="en-US" altLang="zh-TW" sz="3600" dirty="0">
              <a:solidFill>
                <a:srgbClr val="514843"/>
              </a:solidFill>
              <a:latin typeface="Tanugo-S Bold" panose="02000600000000000000" pitchFamily="50" charset="-128"/>
              <a:ea typeface="Tanugo-S Bold" panose="02000600000000000000" pitchFamily="50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3600" dirty="0">
                <a:solidFill>
                  <a:srgbClr val="514843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用</a:t>
            </a:r>
            <a:r>
              <a:rPr kumimoji="0" lang="zh-TW" alt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>最少量能發揮最大教學效能</a:t>
            </a:r>
            <a:r>
              <a:rPr kumimoji="0" lang="en-US" altLang="zh-TW" sz="36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/>
            </a:r>
            <a:br>
              <a:rPr kumimoji="0" lang="en-US" altLang="zh-TW" sz="36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</a:br>
            <a:r>
              <a:rPr kumimoji="0" lang="en-US" altLang="zh-TW" sz="36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>(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暖江</a:t>
            </a:r>
            <a:r>
              <a:rPr kumimoji="0" lang="zh-TW" alt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>國小</a:t>
            </a:r>
            <a:r>
              <a:rPr kumimoji="0" lang="zh-TW" alt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>場次</a:t>
            </a:r>
            <a:r>
              <a:rPr kumimoji="0" lang="en-US" altLang="zh-TW" sz="3600" b="1" i="0" u="none" strike="noStrike" kern="1200" cap="all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>)</a:t>
            </a:r>
          </a:p>
          <a:p>
            <a:pPr lvl="0" algn="ctr">
              <a:lnSpc>
                <a:spcPct val="150000"/>
              </a:lnSpc>
            </a:pPr>
            <a:endParaRPr kumimoji="0" lang="zh-TW" altLang="en-US" sz="2400" b="1" i="0" u="none" strike="noStrike" kern="1200" cap="all" spc="0" normalizeH="0" baseline="0" noProof="0" dirty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Microsoft JhengHei UI" pitchFamily="34" charset="-120"/>
              <a:ea typeface="Microsoft JhengHei UI" pitchFamily="34" charset="-120"/>
              <a:cs typeface="+mj-cs"/>
            </a:endParaRPr>
          </a:p>
        </p:txBody>
      </p:sp>
      <p:sp>
        <p:nvSpPr>
          <p:cNvPr id="7" name="副標題 6"/>
          <p:cNvSpPr txBox="1"/>
          <p:nvPr/>
        </p:nvSpPr>
        <p:spPr>
          <a:xfrm>
            <a:off x="-1286934" y="5650086"/>
            <a:ext cx="9425820" cy="19713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Microsoft JhengHei UI" pitchFamily="34" charset="-120"/>
                <a:ea typeface="Microsoft JhengHei UI" pitchFamily="34" charset="-120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anugo-S Bold" panose="02000600000000000000" pitchFamily="50" charset="-128"/>
                <a:ea typeface="Tanugo-S Bold" panose="02000600000000000000" pitchFamily="50" charset="-128"/>
              </a:rPr>
              <a:t>       基隆市武崙國小</a:t>
            </a:r>
            <a:r>
              <a:rPr lang="zh-TW" altLang="en-US" sz="2800" b="1" dirty="0">
                <a:solidFill>
                  <a:srgbClr val="514843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 童惠玲老師  </a:t>
            </a:r>
            <a:r>
              <a:rPr lang="en-US" altLang="zh-TW" sz="2800" b="1" dirty="0">
                <a:solidFill>
                  <a:srgbClr val="514843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114.04.30(</a:t>
            </a:r>
            <a:r>
              <a:rPr lang="zh-TW" altLang="en-US" sz="2800" b="1" dirty="0">
                <a:solidFill>
                  <a:srgbClr val="514843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三</a:t>
            </a:r>
            <a:r>
              <a:rPr lang="en-US" altLang="zh-TW" sz="2800" b="1" dirty="0">
                <a:solidFill>
                  <a:srgbClr val="514843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Tanugo-S Bold" panose="02000600000000000000" pitchFamily="50" charset="-128"/>
              <a:ea typeface="Tanugo-S Bold" panose="02000600000000000000" pitchFamily="50" charset="-128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6CB9-457B-44BB-AE1B-303704EB60D7}" type="slidenum">
              <a:rPr lang="en-US" altLang="zh-TW" sz="900" smtClean="0"/>
              <a:t>1</a:t>
            </a:fld>
            <a:endParaRPr lang="en-US" altLang="zh-TW"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584250" y="247828"/>
            <a:ext cx="10728250" cy="1474646"/>
          </a:xfrm>
        </p:spPr>
        <p:txBody>
          <a:bodyPr/>
          <a:lstStyle/>
          <a:p>
            <a:r>
              <a:rPr lang="zh-TW" altLang="en-US" sz="2700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以</a:t>
            </a:r>
            <a:r>
              <a:rPr lang="zh-TW" altLang="en-US" sz="2700" dirty="0">
                <a:solidFill>
                  <a:srgbClr val="FF0000"/>
                </a:solidFill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基本學習內容</a:t>
            </a:r>
            <a:r>
              <a:rPr lang="zh-TW" altLang="en-US" sz="2700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為本之</a:t>
            </a:r>
            <a:r>
              <a:rPr lang="en-US" altLang="zh-TW" sz="2700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/>
            </a:r>
            <a:br>
              <a:rPr lang="en-US" altLang="zh-TW" sz="2700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r>
              <a:rPr lang="en-US" altLang="zh-TW" sz="2700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              </a:t>
            </a:r>
            <a:r>
              <a:rPr lang="zh-TW" altLang="en-US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原班級</a:t>
            </a:r>
            <a:r>
              <a:rPr lang="zh-TW" altLang="en-US" dirty="0">
                <a:solidFill>
                  <a:srgbClr val="0070C0"/>
                </a:solidFill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有效教學</a:t>
            </a:r>
            <a:r>
              <a:rPr lang="zh-TW" altLang="en-US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模式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13509" y="3787568"/>
            <a:ext cx="1769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學習者診斷解析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學習內容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965920" y="3787568"/>
            <a:ext cx="1627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概念理解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程序計算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應用解題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835992" y="3776027"/>
            <a:ext cx="2010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學習內容脈絡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知識星空圖</a:t>
            </a:r>
            <a:r>
              <a:rPr lang="en-US" altLang="zh-TW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學習策略</a:t>
            </a:r>
            <a:endParaRPr lang="en-US" altLang="zh-TW" sz="2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教學方法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088332" y="3776027"/>
            <a:ext cx="1694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差異化即時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/>
            </a:r>
            <a:b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診斷</a:t>
            </a:r>
            <a:r>
              <a:rPr lang="zh-TW" altLang="en-US" sz="24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評量</a:t>
            </a:r>
            <a:endPara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graphicFrame>
        <p:nvGraphicFramePr>
          <p:cNvPr id="9" name="內容版面配置區 3">
            <a:extLst>
              <a:ext uri="{FF2B5EF4-FFF2-40B4-BE49-F238E27FC236}">
                <a16:creationId xmlns:a16="http://schemas.microsoft.com/office/drawing/2014/main" id="{34565B1E-5A32-40BB-9310-04AAC737CE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449743"/>
              </p:ext>
            </p:extLst>
          </p:nvPr>
        </p:nvGraphicFramePr>
        <p:xfrm>
          <a:off x="713509" y="1491339"/>
          <a:ext cx="8153843" cy="243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59F15B82-F401-45B2-9DD4-344047C5B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325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篩選測驗為基礎，學力檢測為旗艦的即時診斷評量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篩選測驗</a:t>
            </a:r>
            <a:r>
              <a:rPr lang="en-US" altLang="zh-TW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(1-6</a:t>
            </a:r>
            <a:r>
              <a:rPr lang="zh-TW" altLang="en-US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年級</a:t>
            </a:r>
            <a:r>
              <a:rPr lang="en-US" altLang="zh-TW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endParaRPr lang="zh-TW" altLang="en-US" dirty="0">
              <a:highlight>
                <a:srgbClr val="99FF99"/>
              </a:highligh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95886" cy="4525963"/>
          </a:xfrm>
        </p:spPr>
        <p:txBody>
          <a:bodyPr/>
          <a:lstStyle/>
          <a:p>
            <a:r>
              <a:rPr lang="zh-TW" altLang="en-US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國小</a:t>
            </a:r>
            <a:r>
              <a:rPr lang="en-US" altLang="zh-TW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學力檢測</a:t>
            </a:r>
            <a:r>
              <a:rPr lang="en-US" altLang="zh-TW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r>
              <a:rPr lang="zh-TW" altLang="en-US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en-US" altLang="zh-TW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3.5</a:t>
            </a:r>
            <a:r>
              <a:rPr lang="zh-TW" altLang="en-US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年級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4" y="2307296"/>
            <a:ext cx="4554910" cy="20892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85" y="4634522"/>
            <a:ext cx="4447449" cy="17994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820" y="4396510"/>
            <a:ext cx="3891266" cy="221366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086" y="2265525"/>
            <a:ext cx="4395009" cy="20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7964" y="1069514"/>
            <a:ext cx="8229600" cy="879008"/>
          </a:xfrm>
        </p:spPr>
        <p:txBody>
          <a:bodyPr/>
          <a:lstStyle/>
          <a:p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科技化評量系統</a:t>
            </a:r>
            <a:r>
              <a:rPr lang="en-US" altLang="zh-TW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hlinkClick r:id="rId2"/>
              </a:rPr>
              <a:t>https://exam.tcte.edu.tw/tbt_html</a:t>
            </a:r>
            <a: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hlinkClick r:id="rId2"/>
              </a:rPr>
              <a:t>/</a:t>
            </a:r>
            <a:r>
              <a:rPr lang="zh-TW" alt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Kledu24574348-7</a:t>
            </a:r>
            <a:b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sz="2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70FF194-C97E-491B-A6D2-F5F34241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28" y="2059991"/>
            <a:ext cx="8142181" cy="318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591" y="819029"/>
            <a:ext cx="7159227" cy="70851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zh-TW" altLang="zh-TW" b="1" dirty="0">
                <a:solidFill>
                  <a:srgbClr val="D60093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各項指標</a:t>
            </a:r>
            <a:r>
              <a:rPr lang="en-US" altLang="zh-TW" b="1" dirty="0">
                <a:solidFill>
                  <a:srgbClr val="D60093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(6</a:t>
            </a:r>
            <a:r>
              <a:rPr lang="zh-TW" altLang="en-US" b="1" dirty="0">
                <a:solidFill>
                  <a:srgbClr val="D60093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率</a:t>
            </a:r>
            <a:r>
              <a:rPr lang="en-US" altLang="zh-TW" b="1" dirty="0">
                <a:solidFill>
                  <a:srgbClr val="D60093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r>
              <a:rPr lang="zh-TW" altLang="zh-TW" b="1" dirty="0">
                <a:solidFill>
                  <a:srgbClr val="D60093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高低變化</a:t>
            </a:r>
            <a:r>
              <a:rPr lang="zh-TW" altLang="en-US" b="1" dirty="0">
                <a:solidFill>
                  <a:srgbClr val="D60093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與意涵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4659" y="1825954"/>
            <a:ext cx="6708074" cy="4397046"/>
          </a:xfrm>
        </p:spPr>
        <p:txBody>
          <a:bodyPr>
            <a:normAutofit fontScale="32500" lnSpcReduction="20000"/>
          </a:bodyPr>
          <a:lstStyle/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9800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提報率</a:t>
            </a:r>
            <a:endParaRPr lang="en-US" altLang="zh-TW" sz="9800" b="1" dirty="0">
              <a:solidFill>
                <a:srgbClr val="00206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9800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施測率</a:t>
            </a:r>
            <a:endParaRPr lang="en-US" altLang="zh-TW" sz="9800" b="1" dirty="0">
              <a:solidFill>
                <a:srgbClr val="00206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98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篩選測驗年級</a:t>
            </a:r>
            <a:r>
              <a:rPr lang="zh-TW" altLang="zh-TW" sz="98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未通過率</a:t>
            </a:r>
            <a:endParaRPr lang="en-US" altLang="zh-TW" sz="9800" b="1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9800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受輔</a:t>
            </a:r>
            <a:r>
              <a:rPr lang="zh-TW" altLang="zh-TW" sz="9800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率</a:t>
            </a:r>
            <a:endParaRPr lang="en-US" altLang="zh-TW" sz="9800" b="1" dirty="0">
              <a:solidFill>
                <a:srgbClr val="00206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98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進步率</a:t>
            </a:r>
            <a:endParaRPr lang="en-US" altLang="zh-TW" sz="9800" b="1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98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低於猜測分數之年級比率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endParaRPr lang="en-US" altLang="zh-TW" sz="27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lvl="1" indent="0">
              <a:lnSpc>
                <a:spcPct val="150000"/>
              </a:lnSpc>
              <a:buNone/>
            </a:pPr>
            <a:endParaRPr lang="zh-TW" altLang="en-US" sz="27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0AC41C9-887D-4627-8637-F49E25422ADF}"/>
              </a:ext>
            </a:extLst>
          </p:cNvPr>
          <p:cNvSpPr/>
          <p:nvPr/>
        </p:nvSpPr>
        <p:spPr>
          <a:xfrm>
            <a:off x="1262744" y="1785257"/>
            <a:ext cx="6708074" cy="4604657"/>
          </a:xfrm>
          <a:prstGeom prst="roundRect">
            <a:avLst/>
          </a:prstGeom>
          <a:noFill/>
          <a:ln w="28575" cmpd="dbl"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提報率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14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4D1C2A-C1D7-489D-A9F0-D43FEF73F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4548"/>
            <a:ext cx="8229601" cy="5257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BE17110-0573-48F0-BCE8-279FD496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6" y="500817"/>
            <a:ext cx="8561905" cy="603809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351" y="-26761"/>
            <a:ext cx="8229600" cy="837488"/>
          </a:xfrm>
        </p:spPr>
        <p:txBody>
          <a:bodyPr/>
          <a:lstStyle/>
          <a:p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施測率與受輔率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(202405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與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12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月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endPara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15</a:t>
            </a:fld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9E84E4-9BB5-4209-87D3-D7E99D4AE799}"/>
              </a:ext>
            </a:extLst>
          </p:cNvPr>
          <p:cNvSpPr/>
          <p:nvPr/>
        </p:nvSpPr>
        <p:spPr>
          <a:xfrm>
            <a:off x="2724728" y="4837878"/>
            <a:ext cx="63211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國、英去年受輔佔不及格人數的三成</a:t>
            </a:r>
            <a: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/>
            </a:r>
            <a:b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</a:b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數學部分占七成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7511"/>
            <a:ext cx="8229600" cy="837488"/>
          </a:xfrm>
        </p:spPr>
        <p:txBody>
          <a:bodyPr/>
          <a:lstStyle/>
          <a:p>
            <a:r>
              <a:rPr lang="zh-TW" altLang="en-US" b="1" dirty="0"/>
              <a:t>進步率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16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" y="844257"/>
            <a:ext cx="7582542" cy="20717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7" y="2916004"/>
            <a:ext cx="7183695" cy="353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69ECED2-D120-4717-908B-81221AD9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9" y="751294"/>
            <a:ext cx="7677315" cy="580890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405" y="305937"/>
            <a:ext cx="9198864" cy="885012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八成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的進步率代表孩子都會了嗎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?</a:t>
            </a:r>
            <a:b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endParaRPr lang="zh-TW" altLang="en-US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17</a:t>
            </a:fld>
            <a:endParaRPr lang="zh-TW" altLang="en-US" dirty="0"/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27745D3E-9FA1-45CB-83C2-BD1CCFAD194F}"/>
              </a:ext>
            </a:extLst>
          </p:cNvPr>
          <p:cNvSpPr/>
          <p:nvPr/>
        </p:nvSpPr>
        <p:spPr>
          <a:xfrm>
            <a:off x="4762500" y="3759835"/>
            <a:ext cx="381000" cy="115146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A3D8D02-7AC2-4B5E-A090-476926BEE7E8}"/>
              </a:ext>
            </a:extLst>
          </p:cNvPr>
          <p:cNvSpPr/>
          <p:nvPr/>
        </p:nvSpPr>
        <p:spPr>
          <a:xfrm>
            <a:off x="4138387" y="3993477"/>
            <a:ext cx="47879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四年級進步僅六成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42F7D7-E91E-45DA-91F9-9E5C838D4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18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6FE018-05F7-4932-BC12-97624BC9A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" y="199875"/>
            <a:ext cx="6760029" cy="6371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3FB5305-EA4F-4D56-A252-FAA03A0EDE34}"/>
              </a:ext>
            </a:extLst>
          </p:cNvPr>
          <p:cNvSpPr/>
          <p:nvPr/>
        </p:nvSpPr>
        <p:spPr>
          <a:xfrm>
            <a:off x="4356100" y="4395018"/>
            <a:ext cx="47879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這樣數學成績算進步</a:t>
            </a:r>
            <a:r>
              <a:rPr lang="en-US" altLang="zh-TW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?</a:t>
            </a:r>
            <a:endParaRPr lang="zh-TW" alt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1A8F24A-CC8D-420B-B0B1-EB7BB79E3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55" y="350129"/>
            <a:ext cx="7583420" cy="33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00" y="209728"/>
            <a:ext cx="8229600" cy="837488"/>
          </a:xfrm>
        </p:spPr>
        <p:txBody>
          <a:bodyPr/>
          <a:lstStyle/>
          <a:p>
            <a:r>
              <a:rPr lang="zh-TW" altLang="en-US" dirty="0"/>
              <a:t>未通過率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19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02" y="1406617"/>
            <a:ext cx="8520698" cy="4564415"/>
          </a:xfrm>
          <a:prstGeom prst="rect">
            <a:avLst/>
          </a:prstGeom>
        </p:spPr>
      </p:pic>
      <p:cxnSp>
        <p:nvCxnSpPr>
          <p:cNvPr id="9" name="直線單箭頭接點 8"/>
          <p:cNvCxnSpPr/>
          <p:nvPr/>
        </p:nvCxnSpPr>
        <p:spPr>
          <a:xfrm flipV="1">
            <a:off x="571500" y="4389120"/>
            <a:ext cx="5948172" cy="91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569214" y="5739384"/>
            <a:ext cx="5948172" cy="91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6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99"/>
                </a:solidFill>
                <a:latin typeface="Arial" charset="0"/>
                <a:ea typeface="Arial" charset="0"/>
              </a:rPr>
              <a:t>學習扶助發展沿革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59CD-3131-4156-9919-9AB7BC07E7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18855" y="1108354"/>
            <a:ext cx="58247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85</a:t>
            </a:r>
            <a:r>
              <a:rPr kumimoji="0" lang="zh-TW" altLang="en-US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年教育優先區</a:t>
            </a:r>
            <a:endParaRPr kumimoji="0" lang="en-US" altLang="zh-TW" sz="2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95</a:t>
            </a:r>
            <a:r>
              <a:rPr kumimoji="0" lang="zh-TW" altLang="en-US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年攜手計劃</a:t>
            </a:r>
            <a:endParaRPr kumimoji="0" lang="en-US" altLang="zh-TW" sz="2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100</a:t>
            </a:r>
            <a:r>
              <a:rPr kumimoji="0" lang="zh-TW" altLang="en-US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年補救教學</a:t>
            </a:r>
            <a:endParaRPr kumimoji="0" lang="en-US" altLang="zh-TW" sz="2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105</a:t>
            </a:r>
            <a:r>
              <a:rPr kumimoji="0" lang="zh-TW" altLang="en-US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年入班免除身分弱勢</a:t>
            </a:r>
            <a:endParaRPr kumimoji="0" lang="en-US" altLang="zh-TW" sz="2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108</a:t>
            </a:r>
            <a:r>
              <a:rPr kumimoji="0" lang="zh-TW" altLang="en-US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年更改為學習扶助</a:t>
            </a:r>
            <a:endParaRPr kumimoji="0" lang="en-US" altLang="zh-TW" sz="2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ACFE40-E060-469C-B4FD-5257587A92FD}"/>
              </a:ext>
            </a:extLst>
          </p:cNvPr>
          <p:cNvSpPr/>
          <p:nvPr/>
        </p:nvSpPr>
        <p:spPr>
          <a:xfrm>
            <a:off x="2633007" y="3429000"/>
            <a:ext cx="3877985" cy="28931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教育承諾</a:t>
            </a:r>
            <a:endParaRPr kumimoji="0" lang="en-US" altLang="zh-TW" sz="32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我們需要優先處理學習危機</a:t>
            </a:r>
            <a:endParaRPr kumimoji="0" lang="en-US" altLang="zh-TW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提供學習扶助</a:t>
            </a:r>
            <a:endParaRPr kumimoji="0" lang="en-US" altLang="zh-TW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支援所有學生的學習</a:t>
            </a:r>
            <a:endParaRPr kumimoji="0" lang="en-US" altLang="zh-TW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帶好每一個學生</a:t>
            </a:r>
            <a:endParaRPr kumimoji="0" lang="en-US" altLang="zh-TW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94522" y="-99766"/>
            <a:ext cx="9338522" cy="1419287"/>
          </a:xfrm>
        </p:spPr>
        <p:txBody>
          <a:bodyPr/>
          <a:lstStyle/>
          <a:p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113</a:t>
            </a: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年度未通過率</a:t>
            </a:r>
            <a:r>
              <a:rPr lang="zh-TW" altLang="en-US" b="1" dirty="0">
                <a:solidFill>
                  <a:srgbClr val="9900FF"/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前測</a:t>
            </a:r>
            <a:r>
              <a:rPr lang="en-US" altLang="zh-TW" b="1" dirty="0">
                <a:solidFill>
                  <a:srgbClr val="9900FF"/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05</a:t>
            </a:r>
            <a:r>
              <a:rPr lang="zh-TW" altLang="en-US" b="1" dirty="0">
                <a:solidFill>
                  <a:srgbClr val="9900FF"/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月後測</a:t>
            </a:r>
            <a:r>
              <a:rPr lang="en-US" altLang="zh-TW" b="1" dirty="0">
                <a:solidFill>
                  <a:srgbClr val="9900FF"/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12</a:t>
            </a:r>
            <a:r>
              <a:rPr lang="zh-TW" altLang="en-US" b="1" dirty="0">
                <a:solidFill>
                  <a:srgbClr val="9900FF"/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20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0A893A-C079-45A8-853B-8FD93D0F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5" y="3850329"/>
            <a:ext cx="7284661" cy="2688583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656F6704-C7B1-4EEA-B213-486F08AA1A4A}"/>
              </a:ext>
            </a:extLst>
          </p:cNvPr>
          <p:cNvCxnSpPr>
            <a:cxnSpLocks/>
          </p:cNvCxnSpPr>
          <p:nvPr/>
        </p:nvCxnSpPr>
        <p:spPr>
          <a:xfrm>
            <a:off x="403223" y="6110817"/>
            <a:ext cx="5934077" cy="0"/>
          </a:xfrm>
          <a:prstGeom prst="straightConnector1">
            <a:avLst/>
          </a:prstGeom>
          <a:ln w="38100">
            <a:solidFill>
              <a:srgbClr val="99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8FB2CCE3-A1FC-4673-ACA4-9ACA8ED2972F}"/>
              </a:ext>
            </a:extLst>
          </p:cNvPr>
          <p:cNvCxnSpPr/>
          <p:nvPr/>
        </p:nvCxnSpPr>
        <p:spPr>
          <a:xfrm>
            <a:off x="541262" y="5718629"/>
            <a:ext cx="5757334" cy="0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B3A7F18A-BFA8-476A-B583-9D76E605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35" y="953020"/>
            <a:ext cx="7284662" cy="2897309"/>
          </a:xfrm>
          <a:prstGeom prst="rect">
            <a:avLst/>
          </a:prstGeom>
        </p:spPr>
      </p:pic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A3AD6FEF-4F14-49D0-B6F4-8369C7A3F679}"/>
              </a:ext>
            </a:extLst>
          </p:cNvPr>
          <p:cNvCxnSpPr/>
          <p:nvPr/>
        </p:nvCxnSpPr>
        <p:spPr>
          <a:xfrm>
            <a:off x="595084" y="3276600"/>
            <a:ext cx="5757334" cy="0"/>
          </a:xfrm>
          <a:prstGeom prst="straightConnector1">
            <a:avLst/>
          </a:prstGeom>
          <a:ln w="38100">
            <a:solidFill>
              <a:srgbClr val="99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圓角矩形 2"/>
          <p:cNvSpPr/>
          <p:nvPr/>
        </p:nvSpPr>
        <p:spPr>
          <a:xfrm>
            <a:off x="5742432" y="2532888"/>
            <a:ext cx="1692964" cy="3291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5716324" y="2994752"/>
            <a:ext cx="1692964" cy="3291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5600700" y="5419832"/>
            <a:ext cx="1692964" cy="3291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5716324" y="5859725"/>
            <a:ext cx="1692964" cy="3291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07" y="837351"/>
            <a:ext cx="8165432" cy="53233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年起通過標準修正</a:t>
            </a:r>
            <a:endParaRPr lang="en-US" altLang="zh-TW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依據學生試題年段</a:t>
            </a:r>
            <a:endParaRPr lang="en-US" altLang="zh-TW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篩選測驗為學生「該年段」學習內容，  成長測驗為「前一年段」學習內容</a:t>
            </a: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訂定通過標準如下：</a:t>
            </a:r>
            <a:b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A.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試題年段</a:t>
            </a:r>
            <a:r>
              <a:rPr lang="en-US" altLang="zh-TW" sz="3600" b="1" dirty="0">
                <a:solidFill>
                  <a:srgbClr val="0000CC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3600" b="1" dirty="0">
                <a:solidFill>
                  <a:srgbClr val="0000CC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年級</a:t>
            </a: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(4</a:t>
            </a:r>
            <a:r>
              <a:rPr lang="zh-TW" altLang="en-US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年級</a:t>
            </a: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以下：</a:t>
            </a: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通過標準分數為何</a:t>
            </a: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B.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試題年段</a:t>
            </a:r>
            <a:r>
              <a:rPr lang="en-US" altLang="zh-TW" sz="3600" b="1" dirty="0">
                <a:solidFill>
                  <a:srgbClr val="0000CC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b="1" dirty="0">
                <a:solidFill>
                  <a:srgbClr val="0000CC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年級、</a:t>
            </a:r>
            <a:r>
              <a:rPr lang="en-US" altLang="zh-TW" sz="3600" b="1" dirty="0">
                <a:solidFill>
                  <a:srgbClr val="0000CC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3600" b="1" dirty="0">
                <a:solidFill>
                  <a:srgbClr val="0000CC"/>
                </a:solidFill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年級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通過標準分數為何</a:t>
            </a: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42BA1C9-DDDF-46B2-AF2E-A6399C04726C}"/>
              </a:ext>
            </a:extLst>
          </p:cNvPr>
          <p:cNvSpPr txBox="1"/>
          <p:nvPr/>
        </p:nvSpPr>
        <p:spPr>
          <a:xfrm>
            <a:off x="4540123" y="3888187"/>
            <a:ext cx="1025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D60093"/>
                </a:solidFill>
                <a:highlight>
                  <a:srgbClr val="00FFFF"/>
                </a:highlight>
                <a:latin typeface="標楷體" pitchFamily="65" charset="-120"/>
                <a:ea typeface="標楷體" pitchFamily="65" charset="-120"/>
              </a:rPr>
              <a:t>80</a:t>
            </a:r>
            <a:r>
              <a:rPr lang="zh-TW" altLang="en-US" sz="2800" b="1" dirty="0">
                <a:solidFill>
                  <a:srgbClr val="D60093"/>
                </a:solidFill>
                <a:highlight>
                  <a:srgbClr val="00FFFF"/>
                </a:highlight>
                <a:latin typeface="標楷體" pitchFamily="65" charset="-120"/>
                <a:ea typeface="標楷體" pitchFamily="65" charset="-120"/>
              </a:rPr>
              <a:t>分</a:t>
            </a:r>
            <a:endParaRPr lang="zh-TW" altLang="en-US" sz="2800" dirty="0">
              <a:solidFill>
                <a:srgbClr val="D60093"/>
              </a:solidFill>
              <a:highlight>
                <a:srgbClr val="00FFFF"/>
              </a:highlight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975BAE6-93C8-41E8-8511-1277F473359E}"/>
              </a:ext>
            </a:extLst>
          </p:cNvPr>
          <p:cNvSpPr txBox="1"/>
          <p:nvPr/>
        </p:nvSpPr>
        <p:spPr>
          <a:xfrm>
            <a:off x="4816715" y="4824634"/>
            <a:ext cx="1025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D60093"/>
                </a:solidFill>
                <a:highlight>
                  <a:srgbClr val="00FFFF"/>
                </a:highlight>
                <a:latin typeface="標楷體" pitchFamily="65" charset="-120"/>
                <a:ea typeface="標楷體" pitchFamily="65" charset="-120"/>
              </a:rPr>
              <a:t>72</a:t>
            </a:r>
            <a:r>
              <a:rPr lang="zh-TW" altLang="en-US" sz="2800" b="1" dirty="0">
                <a:solidFill>
                  <a:srgbClr val="D60093"/>
                </a:solidFill>
                <a:highlight>
                  <a:srgbClr val="00FFFF"/>
                </a:highlight>
                <a:latin typeface="標楷體" pitchFamily="65" charset="-120"/>
                <a:ea typeface="標楷體" pitchFamily="65" charset="-120"/>
              </a:rPr>
              <a:t>分</a:t>
            </a:r>
            <a:endParaRPr lang="zh-TW" altLang="en-US" sz="2800" dirty="0">
              <a:solidFill>
                <a:srgbClr val="D60093"/>
              </a:solidFill>
              <a:highlight>
                <a:srgbClr val="00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4CA182B-4185-4DBE-A7E4-101ECFD6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10" y="4074795"/>
            <a:ext cx="6198388" cy="257898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72003" y="37117"/>
            <a:ext cx="7342264" cy="98914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低於猜測分數之</a:t>
            </a:r>
            <a:r>
              <a:rPr lang="zh-TW" altLang="en-US" b="1" dirty="0">
                <a:solidFill>
                  <a:srgbClr val="0000CC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年級比率</a:t>
            </a:r>
          </a:p>
        </p:txBody>
      </p:sp>
      <p:pic>
        <p:nvPicPr>
          <p:cNvPr id="6" name="圖片 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29920" y="1593850"/>
            <a:ext cx="3442970" cy="2480945"/>
          </a:xfrm>
          <a:prstGeom prst="rect">
            <a:avLst/>
          </a:prstGeom>
        </p:spPr>
      </p:pic>
      <p:pic>
        <p:nvPicPr>
          <p:cNvPr id="8" name="圖片 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55795" y="1542415"/>
            <a:ext cx="3520440" cy="24815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44597" y="4849510"/>
            <a:ext cx="2297801" cy="261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357631" y="5185410"/>
            <a:ext cx="1638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在測驗結果報告下方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826" y="46345"/>
            <a:ext cx="9183174" cy="4356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highlight>
                  <a:srgbClr val="99FF99"/>
                </a:highlight>
                <a:latin typeface="RocknRoll One" panose="02020900000000000000" pitchFamily="18" charset="-120"/>
                <a:ea typeface="RocknRoll One" panose="02020900000000000000" pitchFamily="18" charset="-120"/>
              </a:rPr>
              <a:t>『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highlight>
                  <a:srgbClr val="99FF99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猜測率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highlight>
                  <a:srgbClr val="99FF99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highlight>
                  <a:srgbClr val="99FF99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endParaRPr lang="en-US" altLang="zh-TW" sz="2800" b="1" dirty="0">
              <a:solidFill>
                <a:schemeClr val="tx2">
                  <a:lumMod val="50000"/>
                </a:schemeClr>
              </a:solidFill>
              <a:highlight>
                <a:srgbClr val="99FF99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猜測率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計算係依據選擇題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含是非題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選項數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為核計基準，非選擇題不採計猜測分數，猜測分數會視各次測驗的題數及選項數而調整。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計算說明：假定試卷題型僅為選擇題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且均為</a:t>
            </a:r>
            <a: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國語、數學</a:t>
            </a:r>
            <a: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選項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，隨機猜測的機率為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0.25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，乘以滿分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分後，計算出猜測分數為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  <a:b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如為</a:t>
            </a:r>
            <a: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英文科</a:t>
            </a:r>
            <a: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選項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，隨機猜測的機率為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0.33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，乘以滿分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分後，計算出猜測分數為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160D5BC8-41F6-49C4-9FBF-79C2F05BD6C3}"/>
              </a:ext>
            </a:extLst>
          </p:cNvPr>
          <p:cNvSpPr txBox="1">
            <a:spLocks/>
          </p:cNvSpPr>
          <p:nvPr/>
        </p:nvSpPr>
        <p:spPr bwMode="auto">
          <a:xfrm>
            <a:off x="912291" y="4586797"/>
            <a:ext cx="6936309" cy="189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850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TW" altLang="en-US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請老師確認該生</a:t>
            </a:r>
            <a:r>
              <a:rPr lang="zh-TW" altLang="en-US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成績低於猜測分數</a:t>
            </a:r>
            <a:r>
              <a:rPr lang="zh-TW" altLang="en-US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可能反應以下幾個情形：</a:t>
            </a:r>
            <a:br>
              <a:rPr lang="zh-TW" altLang="en-US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作答意願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低，未認真答題。</a:t>
            </a:r>
            <a:b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學生識字或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讀題有困難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，無法作答。</a:t>
            </a:r>
            <a:b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學生實際的學習狀況，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嚴重落後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49F195A-0866-446F-A1E4-473D4DCF183F}"/>
              </a:ext>
            </a:extLst>
          </p:cNvPr>
          <p:cNvSpPr/>
          <p:nvPr/>
        </p:nvSpPr>
        <p:spPr>
          <a:xfrm>
            <a:off x="534979" y="4482515"/>
            <a:ext cx="7696730" cy="2098766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E66D7F-294B-4909-9D79-770D96080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暖江國小猜測比率</a:t>
            </a:r>
            <a:r>
              <a:rPr lang="en-US" altLang="zh-TW" sz="480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sz="480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有*註記</a:t>
            </a:r>
            <a:r>
              <a:rPr lang="en-US" altLang="zh-TW" sz="480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endParaRPr lang="zh-TW" altLang="en-US" sz="4800" dirty="0">
              <a:highlight>
                <a:srgbClr val="99FF99"/>
              </a:highligh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9F3EE9-A109-4A4F-857B-C1F7D98B2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24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2568495-CE54-47C3-8C75-CD853991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47" y="1022656"/>
            <a:ext cx="7765582" cy="12666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D3A6591-A3C3-4103-9ACB-65F7C4CA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81" y="2343094"/>
            <a:ext cx="7819048" cy="125714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A211D5A-8F96-4774-AC83-A2E91EC10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2" y="3600237"/>
            <a:ext cx="4104753" cy="33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978D5C-0021-44A0-9BC4-BF25868E2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725"/>
            <a:ext cx="6409524" cy="4761905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07498E-75A8-4234-A822-45D068525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25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AB147EA-AF7D-4EB9-9847-5B0D77C2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1" y="136525"/>
            <a:ext cx="9677400" cy="838200"/>
          </a:xfrm>
        </p:spPr>
        <p:txBody>
          <a:bodyPr/>
          <a:lstStyle/>
          <a:p>
            <a:r>
              <a:rPr lang="zh-TW" altLang="en-US" sz="480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暖江國小猜測比率</a:t>
            </a:r>
            <a:r>
              <a:rPr lang="en-US" altLang="zh-TW" sz="360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en-US" altLang="zh-TW" sz="3600" dirty="0">
                <a:solidFill>
                  <a:srgbClr val="9900FF"/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202405</a:t>
            </a:r>
            <a:r>
              <a:rPr lang="zh-TW" altLang="en-US" sz="3600" dirty="0">
                <a:solidFill>
                  <a:srgbClr val="9900FF"/>
                </a:solidFill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年級分布</a:t>
            </a:r>
            <a:r>
              <a:rPr lang="en-US" altLang="zh-TW" sz="360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endParaRPr lang="zh-TW" altLang="en-US" sz="4800" dirty="0">
              <a:highlight>
                <a:srgbClr val="99FF99"/>
              </a:highligh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86CD685-FBB7-4A96-A9A3-004F368CFB02}"/>
              </a:ext>
            </a:extLst>
          </p:cNvPr>
          <p:cNvSpPr/>
          <p:nvPr/>
        </p:nvSpPr>
        <p:spPr>
          <a:xfrm>
            <a:off x="5861049" y="2877296"/>
            <a:ext cx="4070351" cy="18725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12</a:t>
            </a: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月成長測驗的四年級猜測比率稍高，學校的對策 老師該如何做呢</a:t>
            </a:r>
            <a: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?</a:t>
            </a:r>
            <a:b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</a:br>
            <a:endParaRPr lang="zh-TW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AF35F24-68BE-4F34-8939-D3F50A4805C3}"/>
              </a:ext>
            </a:extLst>
          </p:cNvPr>
          <p:cNvSpPr/>
          <p:nvPr/>
        </p:nvSpPr>
        <p:spPr>
          <a:xfrm>
            <a:off x="5727699" y="4464397"/>
            <a:ext cx="37973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99FF99"/>
                </a:highlight>
              </a:rPr>
              <a:t>五年級林同學數學部分</a:t>
            </a:r>
            <a: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99FF99"/>
                </a:highlight>
              </a:rPr>
              <a:t/>
            </a:r>
            <a:b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99FF99"/>
                </a:highlight>
              </a:rPr>
            </a:b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99FF99"/>
                </a:highlight>
              </a:rPr>
              <a:t>也請深入了解是猜題</a:t>
            </a:r>
            <a: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99FF99"/>
                </a:highlight>
              </a:rPr>
              <a:t>?</a:t>
            </a: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99FF99"/>
                </a:highlight>
              </a:rPr>
              <a:t>還是真的不會呢</a:t>
            </a:r>
            <a:r>
              <a:rPr lang="en-US" altLang="zh-TW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99FF99"/>
                </a:highlight>
              </a:rPr>
              <a:t>?</a:t>
            </a:r>
            <a:endParaRPr lang="zh-TW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99FF99"/>
              </a:highlight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782FC40-B4B5-459A-A62D-9DD1C50B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723" y="5942684"/>
            <a:ext cx="6699143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8884" y="378092"/>
            <a:ext cx="8229600" cy="837488"/>
          </a:xfrm>
        </p:spPr>
        <p:txBody>
          <a:bodyPr/>
          <a:lstStyle/>
          <a:p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實作時間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3"/>
          </p:nvPr>
        </p:nvSpPr>
        <p:spPr>
          <a:xfrm>
            <a:off x="2272915" y="1415849"/>
            <a:ext cx="6655569" cy="4485005"/>
          </a:xfrm>
        </p:spPr>
        <p:txBody>
          <a:bodyPr/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請老師用關鍵字搜尋科技化評量系統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學習扶助、科技化評量、補救教學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….)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請老師依自己的帳密進入科技化評量系統平台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(GOOGLE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科技化、學習扶助字樣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請老師看看學生的進步率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*基隆市教育處規定一個學年度的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上學期、下學期</a:t>
            </a:r>
            <a: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於科技化平台</a:t>
            </a:r>
            <a: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至少必須登入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___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為什麼呢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  </a:t>
            </a:r>
            <a:endParaRPr lang="zh-TW" altLang="en-US" sz="28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49" y="1215580"/>
            <a:ext cx="2230899" cy="5140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0584384-691E-4607-B6F8-1338A287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9" y="709460"/>
            <a:ext cx="7854735" cy="40635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5218" y="1161694"/>
            <a:ext cx="668085" cy="33826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測驗結果報告</a:t>
            </a:r>
          </a:p>
        </p:txBody>
      </p:sp>
      <p:sp>
        <p:nvSpPr>
          <p:cNvPr id="5" name="直線圖說文字 1 4"/>
          <p:cNvSpPr/>
          <p:nvPr/>
        </p:nvSpPr>
        <p:spPr>
          <a:xfrm>
            <a:off x="6583076" y="1217125"/>
            <a:ext cx="1992197" cy="1022936"/>
          </a:xfrm>
          <a:prstGeom prst="borderCallout1">
            <a:avLst>
              <a:gd name="adj1" fmla="val 18750"/>
              <a:gd name="adj2" fmla="val -8333"/>
              <a:gd name="adj3" fmla="val 111431"/>
              <a:gd name="adj4" fmla="val -8141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350" dirty="0"/>
              <a:t>請依自己之授課對象、年級、班級和測驗時間「</a:t>
            </a:r>
            <a:r>
              <a:rPr lang="en-US" altLang="zh-TW" sz="1350" dirty="0"/>
              <a:t>202405</a:t>
            </a:r>
            <a:r>
              <a:rPr lang="zh-TW" altLang="en-US" sz="1350" dirty="0"/>
              <a:t>」或「</a:t>
            </a:r>
            <a:r>
              <a:rPr lang="en-US" altLang="zh-TW" sz="1350" dirty="0"/>
              <a:t>202412</a:t>
            </a:r>
            <a:r>
              <a:rPr lang="zh-TW" altLang="en-US" sz="1350" dirty="0"/>
              <a:t>」後，點選「查詢」</a:t>
            </a:r>
          </a:p>
        </p:txBody>
      </p:sp>
      <p:sp>
        <p:nvSpPr>
          <p:cNvPr id="7" name="橢圓 6"/>
          <p:cNvSpPr/>
          <p:nvPr/>
        </p:nvSpPr>
        <p:spPr>
          <a:xfrm>
            <a:off x="4501417" y="2372051"/>
            <a:ext cx="972178" cy="2766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橢圓 7"/>
          <p:cNvSpPr/>
          <p:nvPr/>
        </p:nvSpPr>
        <p:spPr>
          <a:xfrm>
            <a:off x="1435517" y="1716463"/>
            <a:ext cx="918168" cy="2766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橢圓 8"/>
          <p:cNvSpPr/>
          <p:nvPr/>
        </p:nvSpPr>
        <p:spPr>
          <a:xfrm>
            <a:off x="1341976" y="2675010"/>
            <a:ext cx="1344168" cy="29889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0" name="橢圓 9"/>
          <p:cNvSpPr/>
          <p:nvPr/>
        </p:nvSpPr>
        <p:spPr>
          <a:xfrm>
            <a:off x="4419768" y="3322033"/>
            <a:ext cx="1135476" cy="26535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19382" y="154853"/>
            <a:ext cx="9143472" cy="857511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n w="1905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實作時間</a:t>
            </a:r>
            <a:r>
              <a:rPr lang="en-US" altLang="zh-TW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  <a:latin typeface="微軟正黑體" pitchFamily="34" charset="-120"/>
                <a:ea typeface="微軟正黑體" pitchFamily="34" charset="-120"/>
              </a:rPr>
              <a:t>科技化評量系統─測驗結果報告</a:t>
            </a:r>
            <a:endParaRPr lang="zh-TW" alt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99FF99"/>
              </a:highlight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C9D514B-C464-4D45-B0D5-833C53CE2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9" y="3586685"/>
            <a:ext cx="7452594" cy="3147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DC07B73-8A6B-4784-A6E3-870F2D947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5" y="911368"/>
            <a:ext cx="7022891" cy="33826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B35495-AA2A-41A6-9475-E2F4A426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220" y="3906227"/>
            <a:ext cx="5062780" cy="27969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0529" y="1310437"/>
            <a:ext cx="668085" cy="33826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測驗結果報告</a:t>
            </a:r>
          </a:p>
        </p:txBody>
      </p:sp>
      <p:sp>
        <p:nvSpPr>
          <p:cNvPr id="5" name="直線圖說文字 1 4"/>
          <p:cNvSpPr/>
          <p:nvPr/>
        </p:nvSpPr>
        <p:spPr>
          <a:xfrm>
            <a:off x="5288756" y="1110691"/>
            <a:ext cx="1992197" cy="399491"/>
          </a:xfrm>
          <a:prstGeom prst="borderCallout1">
            <a:avLst>
              <a:gd name="adj1" fmla="val 18750"/>
              <a:gd name="adj2" fmla="val -8333"/>
              <a:gd name="adj3" fmla="val 50923"/>
              <a:gd name="adj4" fmla="val -1699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350" dirty="0"/>
              <a:t>點選「數學」</a:t>
            </a:r>
          </a:p>
        </p:txBody>
      </p:sp>
      <p:sp>
        <p:nvSpPr>
          <p:cNvPr id="10" name="橢圓 9"/>
          <p:cNvSpPr/>
          <p:nvPr/>
        </p:nvSpPr>
        <p:spPr>
          <a:xfrm>
            <a:off x="1526886" y="1315091"/>
            <a:ext cx="480421" cy="2766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橢圓 13"/>
          <p:cNvSpPr/>
          <p:nvPr/>
        </p:nvSpPr>
        <p:spPr>
          <a:xfrm>
            <a:off x="4156052" y="4964623"/>
            <a:ext cx="480421" cy="2766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直線圖說文字 1 14"/>
          <p:cNvSpPr/>
          <p:nvPr/>
        </p:nvSpPr>
        <p:spPr>
          <a:xfrm>
            <a:off x="5632256" y="1836888"/>
            <a:ext cx="2839794" cy="929876"/>
          </a:xfrm>
          <a:prstGeom prst="borderCallout1">
            <a:avLst>
              <a:gd name="adj1" fmla="val 18750"/>
              <a:gd name="adj2" fmla="val -8333"/>
              <a:gd name="adj3" fmla="val 342292"/>
              <a:gd name="adj4" fmla="val -348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350" dirty="0"/>
              <a:t>點選「</a:t>
            </a:r>
            <a:r>
              <a:rPr lang="zh-TW" alt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選未通過</a:t>
            </a:r>
            <a:r>
              <a:rPr lang="zh-TW" altLang="en-US" sz="1350" dirty="0"/>
              <a:t>」，會出現勾選對象的各類統計表。但若只點選「全選」則</a:t>
            </a:r>
            <a:r>
              <a:rPr lang="zh-TW" altLang="en-US" sz="1350" u="sng" dirty="0">
                <a:solidFill>
                  <a:srgbClr val="FF0000"/>
                </a:solidFill>
              </a:rPr>
              <a:t>不會出現</a:t>
            </a:r>
            <a:r>
              <a:rPr lang="zh-TW" altLang="en-US" sz="1350" dirty="0"/>
              <a:t>下面的本科目勾選對象內容。</a:t>
            </a:r>
          </a:p>
        </p:txBody>
      </p:sp>
      <p:sp>
        <p:nvSpPr>
          <p:cNvPr id="16" name="橢圓 15"/>
          <p:cNvSpPr/>
          <p:nvPr/>
        </p:nvSpPr>
        <p:spPr>
          <a:xfrm>
            <a:off x="5809926" y="4219416"/>
            <a:ext cx="1242227" cy="2766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直線圖說文字 1 16"/>
          <p:cNvSpPr/>
          <p:nvPr/>
        </p:nvSpPr>
        <p:spPr>
          <a:xfrm>
            <a:off x="6636848" y="2945149"/>
            <a:ext cx="2281758" cy="864159"/>
          </a:xfrm>
          <a:prstGeom prst="borderCallout1">
            <a:avLst>
              <a:gd name="adj1" fmla="val 18750"/>
              <a:gd name="adj2" fmla="val -8333"/>
              <a:gd name="adj3" fmla="val 145409"/>
              <a:gd name="adj4" fmla="val -2476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350" dirty="0"/>
              <a:t>點選「</a:t>
            </a:r>
            <a:r>
              <a:rPr lang="zh-TW" alt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列印勾選學生測驗報告統計表</a:t>
            </a:r>
            <a:r>
              <a:rPr lang="zh-TW" altLang="en-US" sz="1350" dirty="0"/>
              <a:t>」，下載資料，作為補救教學計畫擬定之重要參考。</a:t>
            </a: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19382" y="154853"/>
            <a:ext cx="9143472" cy="857511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科技化評量系統─測驗結果報告</a:t>
            </a:r>
            <a:endParaRPr lang="zh-TW" alt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C2C55C0-5C7C-46A7-9C0E-8033BBCB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4" y="1632059"/>
            <a:ext cx="9144000" cy="46316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科技化評量系統─測驗結果報告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89013" y="1174064"/>
            <a:ext cx="5471341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學生資料中可以看到學生個別的測驗結果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181044" y="5098473"/>
            <a:ext cx="1259829" cy="3325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7048127" y="4979660"/>
            <a:ext cx="1046581" cy="2415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715327" y="1974451"/>
            <a:ext cx="923132" cy="46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近</a:t>
            </a:r>
            <a:r>
              <a:rPr lang="en-US" altLang="zh-TW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2</a:t>
            </a:r>
            <a:r>
              <a:rPr lang="zh-TW" altLang="en-US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年</a:t>
            </a:r>
            <a:r>
              <a:rPr lang="en-US" altLang="zh-TW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兩學年度</a:t>
            </a:r>
            <a:r>
              <a:rPr lang="en-US" altLang="zh-TW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r>
              <a:rPr lang="zh-TW" altLang="en-US" b="1" dirty="0">
                <a:solidFill>
                  <a:srgbClr val="00206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年級未通過率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E33021-2761-463B-9DA9-17393CA8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920"/>
            <a:ext cx="9143060" cy="454628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F8BDCB9-3638-4FD6-AB1D-9F8914B37CBB}"/>
              </a:ext>
            </a:extLst>
          </p:cNvPr>
          <p:cNvSpPr/>
          <p:nvPr/>
        </p:nvSpPr>
        <p:spPr>
          <a:xfrm>
            <a:off x="0" y="1151467"/>
            <a:ext cx="70527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800" b="1" cap="none" spc="0" dirty="0">
                <a:ln/>
                <a:solidFill>
                  <a:srgbClr val="006600"/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綠色</a:t>
            </a:r>
            <a:r>
              <a:rPr lang="en-US" altLang="zh-TW" sz="2800" b="1" cap="none" spc="0" dirty="0">
                <a:ln/>
                <a:solidFill>
                  <a:srgbClr val="006600"/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-</a:t>
            </a:r>
            <a:r>
              <a:rPr lang="zh-TW" altLang="en-US" sz="2800" b="1" cap="none" spc="0" dirty="0">
                <a:ln/>
                <a:solidFill>
                  <a:srgbClr val="006600"/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國語  </a:t>
            </a:r>
            <a:r>
              <a:rPr lang="zh-TW" altLang="en-US" sz="28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橘色</a:t>
            </a:r>
            <a:r>
              <a:rPr lang="en-US" altLang="zh-TW" sz="28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-</a:t>
            </a:r>
            <a:r>
              <a:rPr lang="zh-TW" altLang="en-US" sz="28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數學  </a:t>
            </a:r>
            <a:r>
              <a:rPr lang="zh-TW" altLang="en-US" sz="2800" b="1" cap="none" spc="0" dirty="0">
                <a:ln/>
                <a:solidFill>
                  <a:srgbClr val="0000CC"/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藍色</a:t>
            </a:r>
            <a:r>
              <a:rPr lang="en-US" altLang="zh-TW" sz="2800" b="1" cap="none" spc="0" dirty="0">
                <a:ln/>
                <a:solidFill>
                  <a:srgbClr val="0000CC"/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-</a:t>
            </a:r>
            <a:r>
              <a:rPr lang="zh-TW" altLang="en-US" sz="2800" b="1" cap="none" spc="0" dirty="0">
                <a:ln/>
                <a:solidFill>
                  <a:srgbClr val="0000CC"/>
                </a:solidFill>
                <a:effectLst/>
                <a:latin typeface="Tanugo-S Bold" panose="02000600000000000000" pitchFamily="50" charset="-128"/>
                <a:ea typeface="Tanugo-S Bold" panose="02000600000000000000" pitchFamily="50" charset="-128"/>
              </a:rPr>
              <a:t>英文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96020DE-2C3B-4922-A0AB-FB75E00C5A0A}"/>
              </a:ext>
            </a:extLst>
          </p:cNvPr>
          <p:cNvSpPr/>
          <p:nvPr/>
        </p:nvSpPr>
        <p:spPr>
          <a:xfrm>
            <a:off x="3374571" y="1610700"/>
            <a:ext cx="67491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400" b="1" dirty="0">
                <a:ln/>
                <a:solidFill>
                  <a:srgbClr val="C00000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測驗未通過人數</a:t>
            </a:r>
            <a:r>
              <a:rPr lang="zh-TW" altLang="en-US" sz="2400" b="1" u="sng" dirty="0">
                <a:ln/>
                <a:solidFill>
                  <a:srgbClr val="C00000"/>
                </a:solidFill>
                <a:latin typeface="Showcard Gothic" panose="04020904020102020604" pitchFamily="82" charset="0"/>
                <a:ea typeface="Tanugo-S Bold" panose="02000600000000000000" pitchFamily="50" charset="-128"/>
              </a:rPr>
              <a:t>除以</a:t>
            </a:r>
            <a:r>
              <a:rPr lang="zh-TW" altLang="en-US" sz="2400" b="1" dirty="0">
                <a:ln/>
                <a:solidFill>
                  <a:srgbClr val="C00000"/>
                </a:solidFill>
                <a:latin typeface="Tanugo-S Bold" panose="02000600000000000000" pitchFamily="50" charset="-128"/>
                <a:ea typeface="Tanugo-S Bold" panose="02000600000000000000" pitchFamily="50" charset="-128"/>
              </a:rPr>
              <a:t>年級總人數</a:t>
            </a:r>
            <a:endParaRPr lang="zh-TW" altLang="en-US" sz="1400" b="1" cap="none" spc="0" dirty="0">
              <a:ln/>
              <a:solidFill>
                <a:srgbClr val="C00000"/>
              </a:solidFill>
              <a:effectLst/>
              <a:latin typeface="Tanugo-S Bold" panose="02000600000000000000" pitchFamily="50" charset="-128"/>
              <a:ea typeface="Tanugo-S Bold" panose="02000600000000000000" pitchFamily="50" charset="-128"/>
            </a:endParaRPr>
          </a:p>
        </p:txBody>
      </p:sp>
      <p:sp>
        <p:nvSpPr>
          <p:cNvPr id="3" name="箭號: 向下 2"/>
          <p:cNvSpPr/>
          <p:nvPr/>
        </p:nvSpPr>
        <p:spPr>
          <a:xfrm>
            <a:off x="8578794" y="2709398"/>
            <a:ext cx="216011" cy="43202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/>
            <a:endParaRPr lang="zh-TW" altLang="en-US" sz="1350">
              <a:solidFill>
                <a:prstClr val="white"/>
              </a:solidFill>
              <a:latin typeface="Calibri"/>
              <a:ea typeface="新細明體" pitchFamily="18" charset="-120"/>
            </a:endParaRPr>
          </a:p>
        </p:txBody>
      </p:sp>
      <p:sp>
        <p:nvSpPr>
          <p:cNvPr id="6" name="箭號: 向下 5"/>
          <p:cNvSpPr/>
          <p:nvPr/>
        </p:nvSpPr>
        <p:spPr>
          <a:xfrm>
            <a:off x="5793614" y="2709397"/>
            <a:ext cx="216011" cy="43202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/>
            <a:endParaRPr lang="zh-TW" altLang="en-US" sz="1350">
              <a:solidFill>
                <a:prstClr val="white"/>
              </a:solidFill>
              <a:latin typeface="Calibri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科技化評量系統─學生測驗報告</a:t>
            </a:r>
            <a:endParaRPr lang="zh-TW" alt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3929" y="1710258"/>
            <a:ext cx="668085" cy="43748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學生測驗報告統計表</a:t>
            </a:r>
          </a:p>
        </p:txBody>
      </p:sp>
      <p:sp>
        <p:nvSpPr>
          <p:cNvPr id="10" name="矩形 9"/>
          <p:cNvSpPr/>
          <p:nvPr/>
        </p:nvSpPr>
        <p:spPr>
          <a:xfrm>
            <a:off x="7680445" y="1502215"/>
            <a:ext cx="1458267" cy="4160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個別學生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007" y="4926960"/>
            <a:ext cx="615749" cy="4999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71242" y="926776"/>
            <a:ext cx="429768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TW" alt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學生的診斷書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201" y="4118734"/>
            <a:ext cx="2183363" cy="2176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240A19-07B7-4D98-A0C1-D299A550C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665" y="1773224"/>
            <a:ext cx="5526833" cy="4763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68" y="467321"/>
            <a:ext cx="6917355" cy="56687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施測回饋訊息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56459" y="1269260"/>
            <a:ext cx="5903289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695591" y="3333828"/>
            <a:ext cx="3776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施測回饋訊息</a:t>
            </a:r>
            <a:r>
              <a:rPr lang="en-US" altLang="zh-TW" dirty="0"/>
              <a:t>(</a:t>
            </a:r>
            <a:r>
              <a:rPr lang="zh-TW" altLang="en-US" dirty="0"/>
              <a:t>連結參考示例</a:t>
            </a:r>
            <a:r>
              <a:rPr lang="en-US" altLang="zh-TW" dirty="0"/>
              <a:t>)</a:t>
            </a:r>
            <a:r>
              <a:rPr lang="zh-TW" altLang="en-US" dirty="0"/>
              <a:t>：</a:t>
            </a:r>
            <a:endParaRPr lang="en-US" altLang="zh-TW" dirty="0"/>
          </a:p>
          <a:p>
            <a:r>
              <a:rPr lang="zh-TW" altLang="en-US" dirty="0"/>
              <a:t>          知道考題的方向</a:t>
            </a:r>
            <a:endParaRPr lang="en-US" altLang="zh-TW" dirty="0"/>
          </a:p>
          <a:p>
            <a:r>
              <a:rPr lang="en-US" altLang="zh-TW" dirty="0"/>
              <a:t>         </a:t>
            </a:r>
            <a:r>
              <a:rPr lang="zh-TW" altLang="en-US" dirty="0"/>
              <a:t> 知道基本學習內容所對應</a:t>
            </a:r>
            <a:endParaRPr lang="en-US" altLang="zh-TW" dirty="0"/>
          </a:p>
          <a:p>
            <a:r>
              <a:rPr lang="en-US" altLang="zh-TW" dirty="0"/>
              <a:t>                   </a:t>
            </a:r>
            <a:r>
              <a:rPr lang="zh-TW" altLang="en-US" dirty="0"/>
              <a:t>的能力指標</a:t>
            </a:r>
            <a:endParaRPr lang="en-US" altLang="zh-TW" dirty="0"/>
          </a:p>
          <a:p>
            <a:r>
              <a:rPr lang="zh-TW" altLang="en-US" dirty="0"/>
              <a:t>         知道評量的重點</a:t>
            </a:r>
            <a:endParaRPr lang="en-US" altLang="zh-TW" dirty="0"/>
          </a:p>
          <a:p>
            <a:r>
              <a:rPr lang="zh-TW" altLang="en-US" dirty="0"/>
              <a:t>         知道補教教學建議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48364" y="4004930"/>
            <a:ext cx="5111385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49508" y="303267"/>
            <a:ext cx="7919112" cy="769291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zh-TW" altLang="en-US" sz="4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科技化評量系統─學生測驗報告</a:t>
            </a:r>
            <a:endParaRPr lang="zh-TW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8DB33A-F3A3-44FF-87E3-80CF3460D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08" y="1020749"/>
            <a:ext cx="7735273" cy="4784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AF93092-A958-48D2-BFA4-D67BABC1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24" y="1317360"/>
            <a:ext cx="7835806" cy="43748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89" y="1717878"/>
            <a:ext cx="668085" cy="43748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學生測驗報告統計表</a:t>
            </a:r>
          </a:p>
        </p:txBody>
      </p:sp>
      <p:sp>
        <p:nvSpPr>
          <p:cNvPr id="2" name="矩形 1"/>
          <p:cNvSpPr/>
          <p:nvPr/>
        </p:nvSpPr>
        <p:spPr>
          <a:xfrm>
            <a:off x="5136014" y="1336053"/>
            <a:ext cx="969702" cy="310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" name="直線圖說文字 1 3"/>
          <p:cNvSpPr/>
          <p:nvPr/>
        </p:nvSpPr>
        <p:spPr>
          <a:xfrm>
            <a:off x="6787097" y="887388"/>
            <a:ext cx="2050833" cy="507713"/>
          </a:xfrm>
          <a:prstGeom prst="borderCallout1">
            <a:avLst>
              <a:gd name="adj1" fmla="val 18750"/>
              <a:gd name="adj2" fmla="val -8333"/>
              <a:gd name="adj3" fmla="val 62151"/>
              <a:gd name="adj4" fmla="val -4222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6787097" y="837313"/>
            <a:ext cx="2248367" cy="50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dirty="0">
                <a:latin typeface="標楷體" pitchFamily="65" charset="-120"/>
                <a:ea typeface="標楷體" pitchFamily="65" charset="-120"/>
              </a:rPr>
              <a:t>請按「下載為</a:t>
            </a:r>
            <a:r>
              <a:rPr lang="en-US" altLang="zh-TW" sz="1350" dirty="0">
                <a:latin typeface="標楷體" pitchFamily="65" charset="-120"/>
                <a:ea typeface="標楷體" pitchFamily="65" charset="-120"/>
              </a:rPr>
              <a:t>EXCEL(new)</a:t>
            </a:r>
            <a:r>
              <a:rPr lang="zh-TW" altLang="en-US" sz="1350" dirty="0"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135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350" dirty="0">
                <a:latin typeface="標楷體" pitchFamily="65" charset="-120"/>
                <a:ea typeface="標楷體" pitchFamily="65" charset="-120"/>
              </a:rPr>
              <a:t>作為教學計畫整理之檔案</a:t>
            </a:r>
          </a:p>
        </p:txBody>
      </p:sp>
      <p:sp>
        <p:nvSpPr>
          <p:cNvPr id="11" name="矩形 10"/>
          <p:cNvSpPr/>
          <p:nvPr/>
        </p:nvSpPr>
        <p:spPr>
          <a:xfrm>
            <a:off x="898637" y="1338712"/>
            <a:ext cx="1458267" cy="4160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勾選學生</a:t>
            </a: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9382" y="154853"/>
            <a:ext cx="9143472" cy="857511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科技化評量系統─學生測驗報告</a:t>
            </a:r>
            <a:endParaRPr lang="zh-TW" alt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589F9AC-C2F8-4603-BF4E-2527BEEE1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7" y="1956079"/>
            <a:ext cx="5429948" cy="28458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89" y="1717878"/>
            <a:ext cx="668085" cy="43748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學生測驗報告統計表</a:t>
            </a:r>
          </a:p>
        </p:txBody>
      </p:sp>
      <p:sp>
        <p:nvSpPr>
          <p:cNvPr id="2" name="矩形 1"/>
          <p:cNvSpPr/>
          <p:nvPr/>
        </p:nvSpPr>
        <p:spPr>
          <a:xfrm>
            <a:off x="3403081" y="1944206"/>
            <a:ext cx="594109" cy="281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" name="直線圖說文字 1 3"/>
          <p:cNvSpPr/>
          <p:nvPr/>
        </p:nvSpPr>
        <p:spPr>
          <a:xfrm>
            <a:off x="3979434" y="1301622"/>
            <a:ext cx="2050833" cy="595830"/>
          </a:xfrm>
          <a:prstGeom prst="borderCallout1">
            <a:avLst>
              <a:gd name="adj1" fmla="val 18750"/>
              <a:gd name="adj2" fmla="val -8333"/>
              <a:gd name="adj3" fmla="val 93782"/>
              <a:gd name="adj4" fmla="val -2749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3979433" y="1337478"/>
            <a:ext cx="2248367" cy="50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dirty="0">
                <a:latin typeface="標楷體" pitchFamily="65" charset="-120"/>
                <a:ea typeface="標楷體" pitchFamily="65" charset="-120"/>
              </a:rPr>
              <a:t>請按「下載為</a:t>
            </a:r>
            <a:r>
              <a:rPr lang="en-US" altLang="zh-TW" sz="1350" dirty="0">
                <a:latin typeface="標楷體" pitchFamily="65" charset="-120"/>
                <a:ea typeface="標楷體" pitchFamily="65" charset="-120"/>
              </a:rPr>
              <a:t>EXCEL(new)</a:t>
            </a:r>
            <a:r>
              <a:rPr lang="zh-TW" altLang="en-US" sz="1350" dirty="0"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135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350" dirty="0">
                <a:latin typeface="標楷體" pitchFamily="65" charset="-120"/>
                <a:ea typeface="標楷體" pitchFamily="65" charset="-120"/>
              </a:rPr>
              <a:t>作為教學計畫整理之檔案</a:t>
            </a:r>
          </a:p>
        </p:txBody>
      </p:sp>
      <p:sp>
        <p:nvSpPr>
          <p:cNvPr id="10" name="矩形 9"/>
          <p:cNvSpPr/>
          <p:nvPr/>
        </p:nvSpPr>
        <p:spPr>
          <a:xfrm>
            <a:off x="7680445" y="1502215"/>
            <a:ext cx="1458267" cy="4160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個別學生</a:t>
            </a:r>
          </a:p>
        </p:txBody>
      </p:sp>
      <p:sp>
        <p:nvSpPr>
          <p:cNvPr id="11" name="矩形 10"/>
          <p:cNvSpPr/>
          <p:nvPr/>
        </p:nvSpPr>
        <p:spPr>
          <a:xfrm>
            <a:off x="722358" y="1493302"/>
            <a:ext cx="1458267" cy="4160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勾選學生</a:t>
            </a: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9382" y="154853"/>
            <a:ext cx="9143472" cy="857511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學生測驗報告類型與發揮功能的差異</a:t>
            </a:r>
            <a:endParaRPr lang="zh-TW" alt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BF8994-E316-4ABF-B415-E67A52777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689" y="2583319"/>
            <a:ext cx="4198752" cy="3615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188" y="117399"/>
            <a:ext cx="9000549" cy="857511"/>
          </a:xfrm>
        </p:spPr>
        <p:txBody>
          <a:bodyPr>
            <a:noAutofit/>
          </a:bodyPr>
          <a:lstStyle/>
          <a:p>
            <a:r>
              <a:rPr lang="zh-TW" altLang="en-US" sz="4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科技化評量系統告訴我們甚麼訊息？</a:t>
            </a:r>
            <a:endParaRPr lang="zh-TW" altLang="en-US" sz="4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5393" y="1309991"/>
            <a:ext cx="600164" cy="3311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  量  化  分  析   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85392" y="1305355"/>
            <a:ext cx="1866653" cy="3510644"/>
            <a:chOff x="113509" y="2361550"/>
            <a:chExt cx="2489014" cy="4431389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/>
            <a:srcRect l="65486" t="18991" r="20696" b="16551"/>
            <a:stretch>
              <a:fillRect/>
            </a:stretch>
          </p:blipFill>
          <p:spPr>
            <a:xfrm>
              <a:off x="913774" y="2361550"/>
              <a:ext cx="1688749" cy="4431388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113509" y="2379455"/>
              <a:ext cx="800265" cy="44134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2700" dirty="0">
                  <a:latin typeface="標楷體" pitchFamily="65" charset="-120"/>
                  <a:ea typeface="標楷體" pitchFamily="65" charset="-120"/>
                </a:rPr>
                <a:t>  量  化  分  析</a:t>
              </a:r>
              <a:r>
                <a:rPr lang="en-US" altLang="zh-TW" sz="105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105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測驗結果</a:t>
              </a:r>
              <a:r>
                <a:rPr lang="en-US" altLang="zh-TW" sz="105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  <a:endPara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2034363" y="1259184"/>
            <a:ext cx="6966450" cy="3556815"/>
            <a:chOff x="2711934" y="1568038"/>
            <a:chExt cx="9287928" cy="474207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2" t="43958" r="20559" b="4480"/>
            <a:stretch>
              <a:fillRect/>
            </a:stretch>
          </p:blipFill>
          <p:spPr bwMode="auto">
            <a:xfrm>
              <a:off x="3376485" y="1568038"/>
              <a:ext cx="8623377" cy="4742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>
              <a:off x="2711934" y="1635778"/>
              <a:ext cx="800161" cy="467433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2700" dirty="0">
                  <a:latin typeface="標楷體" pitchFamily="65" charset="-120"/>
                  <a:ea typeface="標楷體" pitchFamily="65" charset="-120"/>
                </a:rPr>
                <a:t>  質  化  分  析</a:t>
              </a:r>
              <a:r>
                <a:rPr lang="en-US" altLang="zh-TW" sz="105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105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診斷結果</a:t>
              </a:r>
              <a:r>
                <a:rPr lang="en-US" altLang="zh-TW" sz="105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  <a:r>
                <a:rPr lang="zh-TW" altLang="en-US" sz="2700" dirty="0">
                  <a:latin typeface="標楷體" pitchFamily="65" charset="-120"/>
                  <a:ea typeface="標楷體" pitchFamily="65" charset="-120"/>
                </a:rPr>
                <a:t>   </a:t>
              </a: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b="31997"/>
          <a:stretch>
            <a:fillRect/>
          </a:stretch>
        </p:blipFill>
        <p:spPr>
          <a:xfrm>
            <a:off x="5541365" y="2349131"/>
            <a:ext cx="3549271" cy="2957746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/>
          <a:srcRect t="69321"/>
          <a:stretch>
            <a:fillRect/>
          </a:stretch>
        </p:blipFill>
        <p:spPr>
          <a:xfrm>
            <a:off x="5594466" y="4737826"/>
            <a:ext cx="3549271" cy="133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您不能不知道</a:t>
            </a:r>
            <a:r>
              <a:rPr lang="en-US" altLang="zh-TW"/>
              <a:t>~</a:t>
            </a:r>
            <a:r>
              <a:rPr lang="zh-TW" altLang="en-US" sz="2000">
                <a:latin typeface="Arial" charset="0"/>
                <a:ea typeface="Arial" charset="0"/>
              </a:rPr>
              <a:t>教學利器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1185" y="1131570"/>
            <a:ext cx="2188210" cy="5042535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4" name="圓角化對角線角落矩形 3"/>
          <p:cNvSpPr/>
          <p:nvPr/>
        </p:nvSpPr>
        <p:spPr>
          <a:xfrm>
            <a:off x="713740" y="3496310"/>
            <a:ext cx="1539240" cy="300355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化對角線角落矩形 5"/>
          <p:cNvSpPr/>
          <p:nvPr/>
        </p:nvSpPr>
        <p:spPr>
          <a:xfrm>
            <a:off x="739457" y="3843020"/>
            <a:ext cx="1487805" cy="2921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93822" y="3524885"/>
            <a:ext cx="5792978" cy="15582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645" y="5408295"/>
            <a:ext cx="4657090" cy="98806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486785" y="1282065"/>
            <a:ext cx="4933315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補救教學的第一線是一般的課室</a:t>
            </a:r>
          </a:p>
          <a:p>
            <a:r>
              <a:rPr lang="zh-TW" altLang="en-US"/>
              <a:t>         錯誤最多的五題可提供教師在新學期</a:t>
            </a:r>
          </a:p>
          <a:p>
            <a:r>
              <a:rPr lang="zh-TW" altLang="en-US"/>
              <a:t>         指導學生的參考</a:t>
            </a:r>
          </a:p>
          <a:p>
            <a:r>
              <a:rPr lang="zh-TW" altLang="en-US"/>
              <a:t>         打破學生的錯誤迷思</a:t>
            </a:r>
          </a:p>
          <a:p>
            <a:endParaRPr lang="zh-TW" altLang="en-US"/>
          </a:p>
          <a:p>
            <a:endParaRPr lang="zh-TW" altLang="en-US"/>
          </a:p>
        </p:txBody>
      </p:sp>
      <p:sp>
        <p:nvSpPr>
          <p:cNvPr id="10" name="圓角化對角線角落矩形 5"/>
          <p:cNvSpPr/>
          <p:nvPr/>
        </p:nvSpPr>
        <p:spPr>
          <a:xfrm>
            <a:off x="5927471" y="3548381"/>
            <a:ext cx="1033399" cy="27178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280" y="888716"/>
            <a:ext cx="8229600" cy="837488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實作時間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請老師下載班級任一學生個人測驗結果報告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並點選學生錯誤的題目，看看回饋訊息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請老師下載學習扶助班特定學生測驗報告統計表</a:t>
            </a:r>
          </a:p>
          <a:p>
            <a:r>
              <a:rPr 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請老師找找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錯誤最多的五題、</a:t>
            </a:r>
            <a:r>
              <a:rPr 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數學脈絡這些好用的資源在哪裡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37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D07A56-AC18-478D-B9C5-EC74F62FB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93" y="577438"/>
            <a:ext cx="8229600" cy="837488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以基本學習內容為本之原班級有效教學輔導模式資源檔案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B6E3684-73E8-4847-89EB-EB2F1FBD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89F044-0ED0-4EB7-ABA0-C4D86F7790AF}"/>
              </a:ext>
            </a:extLst>
          </p:cNvPr>
          <p:cNvSpPr txBox="1"/>
          <p:nvPr/>
        </p:nvSpPr>
        <p:spPr>
          <a:xfrm>
            <a:off x="1012752" y="1857941"/>
            <a:ext cx="4587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>
                <a:hlinkClick r:id="rId2"/>
              </a:rPr>
              <a:t>reurl.cc</a:t>
            </a:r>
            <a:r>
              <a:rPr lang="en-US" altLang="zh-TW" dirty="0">
                <a:hlinkClick r:id="rId2"/>
              </a:rPr>
              <a:t>/</a:t>
            </a:r>
            <a:r>
              <a:rPr lang="en-US" altLang="zh-TW" dirty="0" err="1">
                <a:hlinkClick r:id="rId2"/>
              </a:rPr>
              <a:t>RLNQer</a:t>
            </a:r>
            <a:endParaRPr lang="zh-TW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C74BD3-B41F-4F7E-8C86-C80F3AEA5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95175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E9581F-D019-4CD9-A165-969D5F117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00" y="2620102"/>
            <a:ext cx="5062742" cy="32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29D204-F7CE-424D-A1C3-D37BA5D0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一鍵式生成檔案報表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37E9B2C-8D81-4254-9C92-3237E92B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3B96-835E-47DF-A0D3-2E5AFA8E98A6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333287-559A-4386-B137-73DE0E712170}"/>
              </a:ext>
            </a:extLst>
          </p:cNvPr>
          <p:cNvSpPr txBox="1"/>
          <p:nvPr/>
        </p:nvSpPr>
        <p:spPr>
          <a:xfrm>
            <a:off x="2286000" y="1403498"/>
            <a:ext cx="5422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/>
              <a:t>運用科技化評量系統下載測驗結果報告</a:t>
            </a: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dirty="0"/>
              <a:t>選擇適用的表格</a:t>
            </a: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dirty="0"/>
              <a:t>貼到一鍵式生成檔案報表</a:t>
            </a: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dirty="0"/>
              <a:t>改檔名</a:t>
            </a: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dirty="0"/>
              <a:t>回到</a:t>
            </a:r>
            <a:r>
              <a:rPr lang="en-US" altLang="zh-TW" dirty="0"/>
              <a:t>”</a:t>
            </a:r>
            <a:r>
              <a:rPr lang="zh-TW" altLang="en-US" dirty="0"/>
              <a:t>年級或班級</a:t>
            </a:r>
            <a:r>
              <a:rPr lang="en-US" altLang="zh-TW" dirty="0"/>
              <a:t>”(</a:t>
            </a:r>
            <a:r>
              <a:rPr lang="zh-TW" altLang="en-US" dirty="0"/>
              <a:t>不能修改</a:t>
            </a:r>
            <a:r>
              <a:rPr lang="en-US" altLang="zh-TW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dirty="0"/>
              <a:t>按下</a:t>
            </a:r>
            <a:r>
              <a:rPr lang="en-US" altLang="zh-TW" dirty="0"/>
              <a:t>”</a:t>
            </a:r>
            <a:r>
              <a:rPr lang="zh-TW" altLang="en-US" dirty="0"/>
              <a:t>簡化年級</a:t>
            </a:r>
            <a:r>
              <a:rPr lang="en-US" altLang="zh-TW" dirty="0"/>
              <a:t>/</a:t>
            </a:r>
            <a:r>
              <a:rPr lang="zh-TW" altLang="en-US" dirty="0"/>
              <a:t>班級班級報告表</a:t>
            </a:r>
            <a:r>
              <a:rPr lang="en-US" altLang="zh-TW" dirty="0"/>
              <a:t>”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dirty="0"/>
              <a:t>複製檔案</a:t>
            </a:r>
            <a:r>
              <a:rPr lang="en-US" altLang="zh-TW" dirty="0"/>
              <a:t>~</a:t>
            </a:r>
            <a:r>
              <a:rPr lang="zh-TW" altLang="en-US" dirty="0"/>
              <a:t>修改檔名</a:t>
            </a:r>
            <a:r>
              <a:rPr lang="en-US" altLang="zh-TW" dirty="0"/>
              <a:t>~</a:t>
            </a:r>
            <a:r>
              <a:rPr lang="zh-TW" altLang="en-US" dirty="0"/>
              <a:t>成為自己的活用檔案</a:t>
            </a: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F2A2D9F-CE4E-4214-A48C-517912E52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56541"/>
            <a:ext cx="2204727" cy="24496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3C360B2-3A48-4A2C-9D0A-B61C1E3E7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973" y="3766015"/>
            <a:ext cx="2140592" cy="230832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FD57450-4890-482F-8831-79EA22FFF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507" y="3695328"/>
            <a:ext cx="2278986" cy="24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6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0099"/>
                </a:solidFill>
                <a:latin typeface="Arial" charset="0"/>
                <a:ea typeface="Arial" charset="0"/>
                <a:hlinkClick r:id="rId2" action="ppaction://hlinkfile"/>
              </a:rPr>
              <a:t>202405</a:t>
            </a:r>
            <a:r>
              <a:rPr lang="zh-TW" altLang="en-US" dirty="0">
                <a:solidFill>
                  <a:srgbClr val="000099"/>
                </a:solidFill>
                <a:latin typeface="Arial" charset="0"/>
                <a:ea typeface="Arial" charset="0"/>
                <a:hlinkClick r:id="rId2" action="ppaction://hlinkfile"/>
              </a:rPr>
              <a:t>各校篩選測驗未通過率</a:t>
            </a:r>
            <a:endParaRPr lang="zh-TW" altLang="en-US" dirty="0">
              <a:solidFill>
                <a:srgbClr val="000099"/>
              </a:solidFill>
              <a:latin typeface="Arial" charset="0"/>
              <a:ea typeface="Arial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459CD-3131-4156-9919-9AB7BC07E755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12042" y="1085316"/>
            <a:ext cx="722205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數學</a:t>
            </a:r>
            <a:r>
              <a:rPr lang="zh-TW" alt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居高不下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456" y="2743642"/>
            <a:ext cx="9212912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why?</a:t>
            </a:r>
            <a:r>
              <a:rPr lang="zh-TW" alt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altLang="zh-TW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/>
            </a:r>
            <a:br>
              <a:rPr lang="en-US" altLang="zh-TW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endParaRPr lang="zh-TW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highlight>
                <a:srgbClr val="99FF99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359225" y="1971052"/>
            <a:ext cx="2449557" cy="1267912"/>
            <a:chOff x="478579" y="1486004"/>
            <a:chExt cx="3265839" cy="1690426"/>
          </a:xfrm>
        </p:grpSpPr>
        <p:sp>
          <p:nvSpPr>
            <p:cNvPr id="24" name="橢圓 23"/>
            <p:cNvSpPr/>
            <p:nvPr/>
          </p:nvSpPr>
          <p:spPr>
            <a:xfrm>
              <a:off x="478579" y="1486004"/>
              <a:ext cx="3265839" cy="1690426"/>
            </a:xfrm>
            <a:prstGeom prst="ellipse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7" name="手繪多邊形 26"/>
            <p:cNvSpPr/>
            <p:nvPr/>
          </p:nvSpPr>
          <p:spPr>
            <a:xfrm>
              <a:off x="910630" y="1845618"/>
              <a:ext cx="2767092" cy="1147786"/>
            </a:xfrm>
            <a:custGeom>
              <a:avLst/>
              <a:gdLst>
                <a:gd name="connsiteX0" fmla="*/ 0 w 2088816"/>
                <a:gd name="connsiteY0" fmla="*/ 0 h 1147786"/>
                <a:gd name="connsiteX1" fmla="*/ 2088816 w 2088816"/>
                <a:gd name="connsiteY1" fmla="*/ 0 h 1147786"/>
                <a:gd name="connsiteX2" fmla="*/ 2088816 w 2088816"/>
                <a:gd name="connsiteY2" fmla="*/ 1147786 h 1147786"/>
                <a:gd name="connsiteX3" fmla="*/ 0 w 2088816"/>
                <a:gd name="connsiteY3" fmla="*/ 1147786 h 1147786"/>
                <a:gd name="connsiteX4" fmla="*/ 0 w 2088816"/>
                <a:gd name="connsiteY4" fmla="*/ 0 h 114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8816" h="1147786">
                  <a:moveTo>
                    <a:pt x="0" y="0"/>
                  </a:moveTo>
                  <a:lnTo>
                    <a:pt x="2088816" y="0"/>
                  </a:lnTo>
                  <a:lnTo>
                    <a:pt x="2088816" y="1147786"/>
                  </a:lnTo>
                  <a:lnTo>
                    <a:pt x="0" y="11477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7146" rIns="0" bIns="17146" numCol="1" spcCol="1270" anchor="ctr" anchorCtr="0">
              <a:noAutofit/>
            </a:bodyPr>
            <a:lstStyle/>
            <a:p>
              <a:pPr marL="214630" indent="-214630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每年五、十二月</a:t>
              </a:r>
              <a:r>
                <a:rPr lang="en-US" altLang="zh-TW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/>
              </a:r>
              <a:br>
                <a:rPr lang="en-US" altLang="zh-TW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</a:b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學生學習診斷評量結果</a:t>
              </a:r>
              <a:endParaRPr lang="en-US" altLang="zh-TW" sz="135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/>
              </a:endParaRPr>
            </a:p>
            <a:p>
              <a:pPr marL="214630" indent="-214630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個別</a:t>
              </a:r>
              <a:r>
                <a:rPr lang="en-US" altLang="zh-TW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V.S.</a:t>
              </a: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成班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359225" y="3099661"/>
            <a:ext cx="2449557" cy="1422763"/>
            <a:chOff x="478579" y="2990707"/>
            <a:chExt cx="3265839" cy="1896880"/>
          </a:xfrm>
        </p:grpSpPr>
        <p:sp>
          <p:nvSpPr>
            <p:cNvPr id="28" name="橢圓 27"/>
            <p:cNvSpPr/>
            <p:nvPr/>
          </p:nvSpPr>
          <p:spPr>
            <a:xfrm>
              <a:off x="478579" y="2990707"/>
              <a:ext cx="3265839" cy="1896880"/>
            </a:xfrm>
            <a:prstGeom prst="ellipse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1" name="手繪多邊形 30"/>
            <p:cNvSpPr/>
            <p:nvPr/>
          </p:nvSpPr>
          <p:spPr>
            <a:xfrm>
              <a:off x="838622" y="3501802"/>
              <a:ext cx="2767092" cy="1095098"/>
            </a:xfrm>
            <a:custGeom>
              <a:avLst/>
              <a:gdLst>
                <a:gd name="connsiteX0" fmla="*/ 0 w 1826326"/>
                <a:gd name="connsiteY0" fmla="*/ 0 h 123218"/>
                <a:gd name="connsiteX1" fmla="*/ 1826326 w 1826326"/>
                <a:gd name="connsiteY1" fmla="*/ 0 h 123218"/>
                <a:gd name="connsiteX2" fmla="*/ 1826326 w 1826326"/>
                <a:gd name="connsiteY2" fmla="*/ 123218 h 123218"/>
                <a:gd name="connsiteX3" fmla="*/ 0 w 1826326"/>
                <a:gd name="connsiteY3" fmla="*/ 123218 h 123218"/>
                <a:gd name="connsiteX4" fmla="*/ 0 w 1826326"/>
                <a:gd name="connsiteY4" fmla="*/ 0 h 12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326" h="123218">
                  <a:moveTo>
                    <a:pt x="0" y="0"/>
                  </a:moveTo>
                  <a:lnTo>
                    <a:pt x="1826326" y="0"/>
                  </a:lnTo>
                  <a:lnTo>
                    <a:pt x="1826326" y="123218"/>
                  </a:lnTo>
                  <a:lnTo>
                    <a:pt x="0" y="1232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7146" rIns="0" bIns="17146" numCol="1" spcCol="1270" anchor="ctr" anchorCtr="0">
              <a:noAutofit/>
            </a:bodyPr>
            <a:lstStyle/>
            <a:p>
              <a:pPr marL="214630" indent="-214630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集體受輔學生診斷結果</a:t>
              </a:r>
              <a:endParaRPr lang="en-US" altLang="zh-TW" sz="135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/>
              </a:endParaRPr>
            </a:p>
            <a:p>
              <a:pPr marL="214630" indent="-214630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zh-TW" altLang="zh-TW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依錯誤率多寡排列</a:t>
              </a:r>
              <a:r>
                <a:rPr lang="en-US" altLang="zh-TW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(</a:t>
              </a: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系統</a:t>
              </a:r>
              <a:r>
                <a:rPr lang="en-US" altLang="zh-TW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)</a:t>
              </a:r>
            </a:p>
          </p:txBody>
        </p:sp>
      </p:grpSp>
      <p:sp>
        <p:nvSpPr>
          <p:cNvPr id="32" name="橢圓 31"/>
          <p:cNvSpPr/>
          <p:nvPr/>
        </p:nvSpPr>
        <p:spPr>
          <a:xfrm>
            <a:off x="1067975" y="3507935"/>
            <a:ext cx="9313" cy="9313"/>
          </a:xfrm>
          <a:prstGeom prst="ellipse">
            <a:avLst/>
          </a:pr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4" name="橢圓 33"/>
          <p:cNvSpPr/>
          <p:nvPr/>
        </p:nvSpPr>
        <p:spPr>
          <a:xfrm>
            <a:off x="1067975" y="3609669"/>
            <a:ext cx="9313" cy="9313"/>
          </a:xfrm>
          <a:prstGeom prst="ellipse">
            <a:avLst/>
          </a:pr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0" name="橢圓 39"/>
          <p:cNvSpPr/>
          <p:nvPr/>
        </p:nvSpPr>
        <p:spPr>
          <a:xfrm>
            <a:off x="1067975" y="4791396"/>
            <a:ext cx="9313" cy="9313"/>
          </a:xfrm>
          <a:prstGeom prst="ellipse">
            <a:avLst/>
          </a:pr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6" name="群組 5"/>
          <p:cNvGrpSpPr/>
          <p:nvPr/>
        </p:nvGrpSpPr>
        <p:grpSpPr>
          <a:xfrm>
            <a:off x="359225" y="4383122"/>
            <a:ext cx="2449557" cy="1422763"/>
            <a:chOff x="478579" y="4701864"/>
            <a:chExt cx="3265839" cy="1896880"/>
          </a:xfrm>
        </p:grpSpPr>
        <p:sp>
          <p:nvSpPr>
            <p:cNvPr id="36" name="橢圓 35"/>
            <p:cNvSpPr/>
            <p:nvPr/>
          </p:nvSpPr>
          <p:spPr>
            <a:xfrm>
              <a:off x="478579" y="4701864"/>
              <a:ext cx="3265839" cy="1896880"/>
            </a:xfrm>
            <a:prstGeom prst="ellipse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766614" y="5374010"/>
              <a:ext cx="2880320" cy="980574"/>
            </a:xfrm>
            <a:custGeom>
              <a:avLst/>
              <a:gdLst>
                <a:gd name="connsiteX0" fmla="*/ 0 w 1826326"/>
                <a:gd name="connsiteY0" fmla="*/ 0 h 628149"/>
                <a:gd name="connsiteX1" fmla="*/ 1826326 w 1826326"/>
                <a:gd name="connsiteY1" fmla="*/ 0 h 628149"/>
                <a:gd name="connsiteX2" fmla="*/ 1826326 w 1826326"/>
                <a:gd name="connsiteY2" fmla="*/ 628149 h 628149"/>
                <a:gd name="connsiteX3" fmla="*/ 0 w 1826326"/>
                <a:gd name="connsiteY3" fmla="*/ 628149 h 628149"/>
                <a:gd name="connsiteX4" fmla="*/ 0 w 1826326"/>
                <a:gd name="connsiteY4" fmla="*/ 0 h 62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326" h="628149">
                  <a:moveTo>
                    <a:pt x="0" y="0"/>
                  </a:moveTo>
                  <a:lnTo>
                    <a:pt x="1826326" y="0"/>
                  </a:lnTo>
                  <a:lnTo>
                    <a:pt x="1826326" y="628149"/>
                  </a:lnTo>
                  <a:lnTo>
                    <a:pt x="0" y="628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7146" rIns="0" bIns="17146" numCol="1" spcCol="1270" anchor="ctr" anchorCtr="0">
              <a:noAutofit/>
            </a:bodyPr>
            <a:lstStyle/>
            <a:p>
              <a:pPr marL="214630" indent="-214630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依單元重組學生診斷結果</a:t>
              </a:r>
              <a:endParaRPr lang="en-US" altLang="zh-TW" sz="135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/>
              </a:endParaRPr>
            </a:p>
            <a:p>
              <a:pPr marL="214630" indent="-214630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zh-TW" altLang="en-US" sz="1350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彙整相同單元之能力指標</a:t>
              </a:r>
              <a:endParaRPr lang="zh-TW" altLang="en-US" sz="135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305217" y="1971051"/>
            <a:ext cx="2503564" cy="2825788"/>
            <a:chOff x="406574" y="1486003"/>
            <a:chExt cx="3337844" cy="3767444"/>
          </a:xfrm>
        </p:grpSpPr>
        <p:sp>
          <p:nvSpPr>
            <p:cNvPr id="26" name="手繪多邊形 25"/>
            <p:cNvSpPr/>
            <p:nvPr/>
          </p:nvSpPr>
          <p:spPr>
            <a:xfrm>
              <a:off x="1010851" y="1503263"/>
              <a:ext cx="2276043" cy="366233"/>
            </a:xfrm>
            <a:custGeom>
              <a:avLst/>
              <a:gdLst>
                <a:gd name="connsiteX0" fmla="*/ 0 w 2521060"/>
                <a:gd name="connsiteY0" fmla="*/ 0 h 304276"/>
                <a:gd name="connsiteX1" fmla="*/ 2521060 w 2521060"/>
                <a:gd name="connsiteY1" fmla="*/ 0 h 304276"/>
                <a:gd name="connsiteX2" fmla="*/ 2521060 w 2521060"/>
                <a:gd name="connsiteY2" fmla="*/ 304276 h 304276"/>
                <a:gd name="connsiteX3" fmla="*/ 0 w 2521060"/>
                <a:gd name="connsiteY3" fmla="*/ 304276 h 304276"/>
                <a:gd name="connsiteX4" fmla="*/ 0 w 2521060"/>
                <a:gd name="connsiteY4" fmla="*/ 0 h 30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1060" h="304276">
                  <a:moveTo>
                    <a:pt x="0" y="0"/>
                  </a:moveTo>
                  <a:lnTo>
                    <a:pt x="2521060" y="0"/>
                  </a:lnTo>
                  <a:lnTo>
                    <a:pt x="2521060" y="304276"/>
                  </a:lnTo>
                  <a:lnTo>
                    <a:pt x="0" y="3042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9052" rIns="0" bIns="19052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個別測驗報告</a:t>
              </a:r>
            </a:p>
          </p:txBody>
        </p:sp>
        <p:sp>
          <p:nvSpPr>
            <p:cNvPr id="25" name="橢圓 24"/>
            <p:cNvSpPr/>
            <p:nvPr/>
          </p:nvSpPr>
          <p:spPr>
            <a:xfrm>
              <a:off x="879841" y="1486003"/>
              <a:ext cx="390829" cy="38349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42" name="手繪多邊形 41"/>
            <p:cNvSpPr/>
            <p:nvPr/>
          </p:nvSpPr>
          <p:spPr>
            <a:xfrm>
              <a:off x="753608" y="3159022"/>
              <a:ext cx="2677302" cy="366233"/>
            </a:xfrm>
            <a:custGeom>
              <a:avLst/>
              <a:gdLst>
                <a:gd name="connsiteX0" fmla="*/ 0 w 2521060"/>
                <a:gd name="connsiteY0" fmla="*/ 0 h 304276"/>
                <a:gd name="connsiteX1" fmla="*/ 2521060 w 2521060"/>
                <a:gd name="connsiteY1" fmla="*/ 0 h 304276"/>
                <a:gd name="connsiteX2" fmla="*/ 2521060 w 2521060"/>
                <a:gd name="connsiteY2" fmla="*/ 304276 h 304276"/>
                <a:gd name="connsiteX3" fmla="*/ 0 w 2521060"/>
                <a:gd name="connsiteY3" fmla="*/ 304276 h 304276"/>
                <a:gd name="connsiteX4" fmla="*/ 0 w 2521060"/>
                <a:gd name="connsiteY4" fmla="*/ 0 h 30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1060" h="304276">
                  <a:moveTo>
                    <a:pt x="0" y="0"/>
                  </a:moveTo>
                  <a:lnTo>
                    <a:pt x="2521060" y="0"/>
                  </a:lnTo>
                  <a:lnTo>
                    <a:pt x="2521060" y="304276"/>
                  </a:lnTo>
                  <a:lnTo>
                    <a:pt x="0" y="3042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9052" rIns="0" bIns="19052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班級學生結果彙整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622598" y="3141762"/>
              <a:ext cx="360000" cy="360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44" name="手繪多邊形 43"/>
            <p:cNvSpPr/>
            <p:nvPr/>
          </p:nvSpPr>
          <p:spPr>
            <a:xfrm>
              <a:off x="537584" y="4887214"/>
              <a:ext cx="3206834" cy="366233"/>
            </a:xfrm>
            <a:custGeom>
              <a:avLst/>
              <a:gdLst>
                <a:gd name="connsiteX0" fmla="*/ 0 w 2521060"/>
                <a:gd name="connsiteY0" fmla="*/ 0 h 304276"/>
                <a:gd name="connsiteX1" fmla="*/ 2521060 w 2521060"/>
                <a:gd name="connsiteY1" fmla="*/ 0 h 304276"/>
                <a:gd name="connsiteX2" fmla="*/ 2521060 w 2521060"/>
                <a:gd name="connsiteY2" fmla="*/ 304276 h 304276"/>
                <a:gd name="connsiteX3" fmla="*/ 0 w 2521060"/>
                <a:gd name="connsiteY3" fmla="*/ 304276 h 304276"/>
                <a:gd name="connsiteX4" fmla="*/ 0 w 2521060"/>
                <a:gd name="connsiteY4" fmla="*/ 0 h 30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1060" h="304276">
                  <a:moveTo>
                    <a:pt x="0" y="0"/>
                  </a:moveTo>
                  <a:lnTo>
                    <a:pt x="2521060" y="0"/>
                  </a:lnTo>
                  <a:lnTo>
                    <a:pt x="2521060" y="304276"/>
                  </a:lnTo>
                  <a:lnTo>
                    <a:pt x="0" y="3042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9052" rIns="0" bIns="19052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補救指標主題整理</a:t>
              </a:r>
            </a:p>
          </p:txBody>
        </p:sp>
        <p:sp>
          <p:nvSpPr>
            <p:cNvPr id="45" name="橢圓 44"/>
            <p:cNvSpPr/>
            <p:nvPr/>
          </p:nvSpPr>
          <p:spPr>
            <a:xfrm>
              <a:off x="406574" y="4869954"/>
              <a:ext cx="360000" cy="360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</p:grpSp>
      <p:grpSp>
        <p:nvGrpSpPr>
          <p:cNvPr id="49" name="群組 48"/>
          <p:cNvGrpSpPr/>
          <p:nvPr/>
        </p:nvGrpSpPr>
        <p:grpSpPr>
          <a:xfrm>
            <a:off x="2808783" y="2185423"/>
            <a:ext cx="1779651" cy="3437329"/>
            <a:chOff x="3744418" y="1771810"/>
            <a:chExt cx="2372697" cy="4582774"/>
          </a:xfrm>
        </p:grpSpPr>
        <p:sp>
          <p:nvSpPr>
            <p:cNvPr id="4" name="流程圖: 替代處理程序 3"/>
            <p:cNvSpPr/>
            <p:nvPr/>
          </p:nvSpPr>
          <p:spPr>
            <a:xfrm>
              <a:off x="4222999" y="1771810"/>
              <a:ext cx="1894116" cy="793887"/>
            </a:xfrm>
            <a:prstGeom prst="flowChartAlternateProces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68585" tIns="34292" rIns="68585" bIns="34292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TW" altLang="en-US" kern="100" dirty="0">
                  <a:latin typeface="Times New Roman"/>
                  <a:ea typeface="標楷體"/>
                </a:rPr>
                <a:t>學生原年級</a:t>
              </a:r>
              <a:endParaRPr lang="en-US" altLang="zh-TW" kern="100" dirty="0">
                <a:latin typeface="Times New Roman"/>
                <a:ea typeface="標楷體"/>
              </a:endParaRPr>
            </a:p>
            <a:p>
              <a:pPr algn="ctr"/>
              <a:r>
                <a:rPr lang="zh-TW" altLang="en-US" kern="100" dirty="0">
                  <a:latin typeface="Times New Roman"/>
                  <a:ea typeface="標楷體"/>
                </a:rPr>
                <a:t>教材內容</a:t>
              </a:r>
              <a:endParaRPr lang="zh-TW" altLang="en-US" sz="2700" kern="100" dirty="0">
                <a:latin typeface="Times New Roman"/>
                <a:ea typeface="新細明體"/>
              </a:endParaRPr>
            </a:p>
          </p:txBody>
        </p:sp>
        <p:sp>
          <p:nvSpPr>
            <p:cNvPr id="47" name="左-上雙向箭號 46"/>
            <p:cNvSpPr/>
            <p:nvPr/>
          </p:nvSpPr>
          <p:spPr>
            <a:xfrm>
              <a:off x="3744418" y="2709714"/>
              <a:ext cx="2062756" cy="3644870"/>
            </a:xfrm>
            <a:prstGeom prst="leftUpArrow">
              <a:avLst>
                <a:gd name="adj1" fmla="val 40165"/>
                <a:gd name="adj2" fmla="val 29375"/>
                <a:gd name="adj3" fmla="val 22666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4879571" y="2769689"/>
              <a:ext cx="615509" cy="35008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kern="100" dirty="0">
                  <a:latin typeface="Times New Roman"/>
                  <a:ea typeface="標楷體"/>
                </a:rPr>
                <a:t>銜接</a:t>
              </a:r>
              <a:r>
                <a:rPr lang="zh-TW" altLang="zh-TW" kern="100" dirty="0">
                  <a:latin typeface="Times New Roman"/>
                  <a:ea typeface="標楷體"/>
                </a:rPr>
                <a:t>待補救及現階段教材</a:t>
              </a:r>
              <a:endParaRPr lang="zh-TW" altLang="zh-TW" kern="100" dirty="0">
                <a:latin typeface="Times New Roman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4247942" y="3433808"/>
            <a:ext cx="1412352" cy="1741169"/>
            <a:chOff x="5807174" y="3436205"/>
            <a:chExt cx="1883000" cy="2321390"/>
          </a:xfrm>
        </p:grpSpPr>
        <p:sp>
          <p:nvSpPr>
            <p:cNvPr id="10" name="流程圖: 替代處理程序 9"/>
            <p:cNvSpPr/>
            <p:nvPr/>
          </p:nvSpPr>
          <p:spPr>
            <a:xfrm>
              <a:off x="6394030" y="3436205"/>
              <a:ext cx="1296144" cy="2321390"/>
            </a:xfrm>
            <a:prstGeom prst="flowChartAlternateProcess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isometricOffAxis2Lef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68585" tIns="34292" rIns="68585" bIns="34292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TW" altLang="en-US" sz="2700" b="1" kern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標楷體"/>
                </a:rPr>
                <a:t>形成補救教學計劃</a:t>
              </a:r>
              <a:endParaRPr lang="zh-TW" altLang="en-US" sz="27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新細明體"/>
              </a:endParaRPr>
            </a:p>
          </p:txBody>
        </p:sp>
        <p:sp>
          <p:nvSpPr>
            <p:cNvPr id="52" name="向右箭號 51"/>
            <p:cNvSpPr/>
            <p:nvPr/>
          </p:nvSpPr>
          <p:spPr>
            <a:xfrm>
              <a:off x="5807174" y="4365898"/>
              <a:ext cx="586856" cy="504056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331346" y="2037033"/>
            <a:ext cx="1704369" cy="1501679"/>
            <a:chOff x="9774068" y="1573972"/>
            <a:chExt cx="2272328" cy="2002094"/>
          </a:xfrm>
        </p:grpSpPr>
        <p:sp>
          <p:nvSpPr>
            <p:cNvPr id="12" name="手繪多邊形 11"/>
            <p:cNvSpPr/>
            <p:nvPr/>
          </p:nvSpPr>
          <p:spPr>
            <a:xfrm>
              <a:off x="9774068" y="1573972"/>
              <a:ext cx="2272328" cy="919718"/>
            </a:xfrm>
            <a:custGeom>
              <a:avLst/>
              <a:gdLst>
                <a:gd name="connsiteX0" fmla="*/ 0 w 2272328"/>
                <a:gd name="connsiteY0" fmla="*/ 229930 h 919718"/>
                <a:gd name="connsiteX1" fmla="*/ 1812469 w 2272328"/>
                <a:gd name="connsiteY1" fmla="*/ 229930 h 919718"/>
                <a:gd name="connsiteX2" fmla="*/ 1812469 w 2272328"/>
                <a:gd name="connsiteY2" fmla="*/ 0 h 919718"/>
                <a:gd name="connsiteX3" fmla="*/ 2272328 w 2272328"/>
                <a:gd name="connsiteY3" fmla="*/ 459859 h 919718"/>
                <a:gd name="connsiteX4" fmla="*/ 1812469 w 2272328"/>
                <a:gd name="connsiteY4" fmla="*/ 919718 h 919718"/>
                <a:gd name="connsiteX5" fmla="*/ 1812469 w 2272328"/>
                <a:gd name="connsiteY5" fmla="*/ 689789 h 919718"/>
                <a:gd name="connsiteX6" fmla="*/ 0 w 2272328"/>
                <a:gd name="connsiteY6" fmla="*/ 689789 h 919718"/>
                <a:gd name="connsiteX7" fmla="*/ 0 w 2272328"/>
                <a:gd name="connsiteY7" fmla="*/ 229930 h 91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2328" h="919718">
                  <a:moveTo>
                    <a:pt x="0" y="229930"/>
                  </a:moveTo>
                  <a:lnTo>
                    <a:pt x="1812469" y="229930"/>
                  </a:lnTo>
                  <a:lnTo>
                    <a:pt x="1812469" y="0"/>
                  </a:lnTo>
                  <a:lnTo>
                    <a:pt x="2272328" y="459859"/>
                  </a:lnTo>
                  <a:lnTo>
                    <a:pt x="1812469" y="919718"/>
                  </a:lnTo>
                  <a:lnTo>
                    <a:pt x="1812469" y="689789"/>
                  </a:lnTo>
                  <a:lnTo>
                    <a:pt x="0" y="689789"/>
                  </a:lnTo>
                  <a:lnTo>
                    <a:pt x="0" y="22993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shade val="80000"/>
                <a:hueOff val="-176558"/>
                <a:satOff val="-4359"/>
                <a:lumOff val="24988"/>
                <a:alphaOff val="0"/>
              </a:schemeClr>
            </a:fillRef>
            <a:effectRef idx="1">
              <a:schemeClr val="accent4">
                <a:shade val="80000"/>
                <a:hueOff val="-176558"/>
                <a:satOff val="-4359"/>
                <a:lumOff val="2498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7154" tIns="229614" rIns="362973" bIns="245709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教學方法</a:t>
              </a:r>
              <a:endParaRPr lang="zh-TW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9774585" y="2277666"/>
              <a:ext cx="1937245" cy="1298400"/>
            </a:xfrm>
            <a:custGeom>
              <a:avLst/>
              <a:gdLst>
                <a:gd name="connsiteX0" fmla="*/ 0 w 1951329"/>
                <a:gd name="connsiteY0" fmla="*/ 0 h 1782303"/>
                <a:gd name="connsiteX1" fmla="*/ 1951329 w 1951329"/>
                <a:gd name="connsiteY1" fmla="*/ 0 h 1782303"/>
                <a:gd name="connsiteX2" fmla="*/ 1951329 w 1951329"/>
                <a:gd name="connsiteY2" fmla="*/ 1782303 h 1782303"/>
                <a:gd name="connsiteX3" fmla="*/ 0 w 1951329"/>
                <a:gd name="connsiteY3" fmla="*/ 1782303 h 1782303"/>
                <a:gd name="connsiteX4" fmla="*/ 0 w 1951329"/>
                <a:gd name="connsiteY4" fmla="*/ 0 h 178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329" h="1782303">
                  <a:moveTo>
                    <a:pt x="0" y="0"/>
                  </a:moveTo>
                  <a:lnTo>
                    <a:pt x="1951329" y="0"/>
                  </a:lnTo>
                  <a:lnTo>
                    <a:pt x="1951329" y="1782303"/>
                  </a:lnTo>
                  <a:lnTo>
                    <a:pt x="0" y="17823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4" tIns="57154" rIns="57154" bIns="57154" numCol="1" spcCol="1270" anchor="t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講述</a:t>
              </a: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V.S.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操作</a:t>
              </a:r>
              <a:endParaRPr lang="zh-TW" altLang="en-US" sz="1500" dirty="0">
                <a:latin typeface="微軟正黑體" pitchFamily="34" charset="-120"/>
                <a:ea typeface="微軟正黑體" pitchFamily="34" charset="-120"/>
              </a:endParaRP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個別</a:t>
              </a: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V.S.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團體</a:t>
              </a:r>
              <a:endParaRPr lang="zh-TW" altLang="en-US" sz="1500" dirty="0">
                <a:latin typeface="微軟正黑體" pitchFamily="34" charset="-120"/>
                <a:ea typeface="微軟正黑體" pitchFamily="34" charset="-120"/>
              </a:endParaRP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解釋</a:t>
              </a: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V.S.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討論</a:t>
              </a:r>
              <a:endParaRPr lang="zh-TW" altLang="en-US" sz="1500" dirty="0">
                <a:latin typeface="微軟正黑體" pitchFamily="34" charset="-120"/>
                <a:ea typeface="微軟正黑體" pitchFamily="34" charset="-120"/>
              </a:endParaRP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老師</a:t>
              </a: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V.S.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小老師</a:t>
              </a:r>
              <a:endParaRPr lang="zh-TW" altLang="en-US" sz="15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112100" y="1769480"/>
            <a:ext cx="3923617" cy="1956577"/>
            <a:chOff x="6815286" y="1217260"/>
            <a:chExt cx="5231111" cy="2608581"/>
          </a:xfrm>
        </p:grpSpPr>
        <p:sp>
          <p:nvSpPr>
            <p:cNvPr id="9" name="手繪多邊形 8"/>
            <p:cNvSpPr/>
            <p:nvPr/>
          </p:nvSpPr>
          <p:spPr>
            <a:xfrm>
              <a:off x="7822739" y="1217260"/>
              <a:ext cx="4223658" cy="736906"/>
            </a:xfrm>
            <a:custGeom>
              <a:avLst/>
              <a:gdLst>
                <a:gd name="connsiteX0" fmla="*/ 0 w 4223658"/>
                <a:gd name="connsiteY0" fmla="*/ 184227 h 736906"/>
                <a:gd name="connsiteX1" fmla="*/ 3855205 w 4223658"/>
                <a:gd name="connsiteY1" fmla="*/ 184227 h 736906"/>
                <a:gd name="connsiteX2" fmla="*/ 3855205 w 4223658"/>
                <a:gd name="connsiteY2" fmla="*/ 0 h 736906"/>
                <a:gd name="connsiteX3" fmla="*/ 4223658 w 4223658"/>
                <a:gd name="connsiteY3" fmla="*/ 368453 h 736906"/>
                <a:gd name="connsiteX4" fmla="*/ 3855205 w 4223658"/>
                <a:gd name="connsiteY4" fmla="*/ 736906 h 736906"/>
                <a:gd name="connsiteX5" fmla="*/ 3855205 w 4223658"/>
                <a:gd name="connsiteY5" fmla="*/ 552680 h 736906"/>
                <a:gd name="connsiteX6" fmla="*/ 0 w 4223658"/>
                <a:gd name="connsiteY6" fmla="*/ 552680 h 736906"/>
                <a:gd name="connsiteX7" fmla="*/ 0 w 4223658"/>
                <a:gd name="connsiteY7" fmla="*/ 184227 h 73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3658" h="736906">
                  <a:moveTo>
                    <a:pt x="0" y="184227"/>
                  </a:moveTo>
                  <a:lnTo>
                    <a:pt x="3855205" y="184227"/>
                  </a:lnTo>
                  <a:lnTo>
                    <a:pt x="3855205" y="0"/>
                  </a:lnTo>
                  <a:lnTo>
                    <a:pt x="4223658" y="368453"/>
                  </a:lnTo>
                  <a:lnTo>
                    <a:pt x="3855205" y="736906"/>
                  </a:lnTo>
                  <a:lnTo>
                    <a:pt x="3855205" y="552680"/>
                  </a:lnTo>
                  <a:lnTo>
                    <a:pt x="0" y="552680"/>
                  </a:lnTo>
                  <a:lnTo>
                    <a:pt x="0" y="18422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7154" tIns="195335" rIns="328693" bIns="211429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imes New Roman"/>
                </a:rPr>
                <a:t>教材來源</a:t>
              </a:r>
              <a:endParaRPr lang="zh-TW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7822739" y="1773613"/>
              <a:ext cx="1951329" cy="2052228"/>
            </a:xfrm>
            <a:custGeom>
              <a:avLst/>
              <a:gdLst>
                <a:gd name="connsiteX0" fmla="*/ 0 w 1951329"/>
                <a:gd name="connsiteY0" fmla="*/ 0 h 2052228"/>
                <a:gd name="connsiteX1" fmla="*/ 1951329 w 1951329"/>
                <a:gd name="connsiteY1" fmla="*/ 0 h 2052228"/>
                <a:gd name="connsiteX2" fmla="*/ 1951329 w 1951329"/>
                <a:gd name="connsiteY2" fmla="*/ 2052228 h 2052228"/>
                <a:gd name="connsiteX3" fmla="*/ 0 w 1951329"/>
                <a:gd name="connsiteY3" fmla="*/ 2052228 h 2052228"/>
                <a:gd name="connsiteX4" fmla="*/ 0 w 1951329"/>
                <a:gd name="connsiteY4" fmla="*/ 0 h 205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329" h="2052228">
                  <a:moveTo>
                    <a:pt x="0" y="0"/>
                  </a:moveTo>
                  <a:lnTo>
                    <a:pt x="1951329" y="0"/>
                  </a:lnTo>
                  <a:lnTo>
                    <a:pt x="1951329" y="2052228"/>
                  </a:lnTo>
                  <a:lnTo>
                    <a:pt x="0" y="20522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4" tIns="57154" rIns="57154" bIns="57154" numCol="1" spcCol="1270" anchor="t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-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基本學習內容</a:t>
              </a:r>
              <a:endParaRPr lang="zh-TW" altLang="en-US" sz="1500" dirty="0">
                <a:latin typeface="微軟正黑體" pitchFamily="34" charset="-120"/>
                <a:ea typeface="微軟正黑體" pitchFamily="34" charset="-120"/>
              </a:endParaRP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-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補救教學教材</a:t>
              </a:r>
              <a:endParaRPr lang="en-US" altLang="zh-TW" sz="1500" dirty="0">
                <a:latin typeface="微軟正黑體" pitchFamily="34" charset="-120"/>
                <a:ea typeface="微軟正黑體" pitchFamily="34" charset="-120"/>
                <a:cs typeface="Times New Roman"/>
              </a:endParaRP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-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教科書所提供 </a:t>
              </a: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/>
              </a:r>
              <a:b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</a:b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  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概念發展活動</a:t>
              </a:r>
              <a:endParaRPr lang="zh-TW" altLang="en-US" sz="1500" dirty="0">
                <a:latin typeface="微軟正黑體" pitchFamily="34" charset="-120"/>
                <a:ea typeface="微軟正黑體" pitchFamily="34" charset="-120"/>
              </a:endParaRP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-</a:t>
              </a:r>
              <a:r>
                <a:rPr lang="zh-TW" altLang="en-US" sz="1500" dirty="0">
                  <a:latin typeface="微軟正黑體" pitchFamily="34" charset="-120"/>
                  <a:ea typeface="微軟正黑體" pitchFamily="34" charset="-120"/>
                  <a:cs typeface="Times New Roman"/>
                </a:rPr>
                <a:t>遊戲輔助教學</a:t>
              </a:r>
              <a:endParaRPr lang="zh-TW" altLang="en-US" sz="15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5" name="右彎箭號 54"/>
            <p:cNvSpPr/>
            <p:nvPr/>
          </p:nvSpPr>
          <p:spPr>
            <a:xfrm>
              <a:off x="6815286" y="2168753"/>
              <a:ext cx="864096" cy="1153009"/>
            </a:xfrm>
            <a:prstGeom prst="ben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72" name="圓角矩形 71"/>
          <p:cNvSpPr/>
          <p:nvPr/>
        </p:nvSpPr>
        <p:spPr>
          <a:xfrm>
            <a:off x="5760218" y="3517249"/>
            <a:ext cx="3456634" cy="2612247"/>
          </a:xfrm>
          <a:prstGeom prst="roundRect">
            <a:avLst>
              <a:gd name="adj" fmla="val 7685"/>
            </a:avLst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0" name="手繪多邊形 59"/>
          <p:cNvSpPr/>
          <p:nvPr/>
        </p:nvSpPr>
        <p:spPr>
          <a:xfrm>
            <a:off x="6022324" y="4996406"/>
            <a:ext cx="2459589" cy="624913"/>
          </a:xfrm>
          <a:custGeom>
            <a:avLst/>
            <a:gdLst>
              <a:gd name="connsiteX0" fmla="*/ 0 w 1489140"/>
              <a:gd name="connsiteY0" fmla="*/ 173760 h 1042349"/>
              <a:gd name="connsiteX1" fmla="*/ 173760 w 1489140"/>
              <a:gd name="connsiteY1" fmla="*/ 0 h 1042349"/>
              <a:gd name="connsiteX2" fmla="*/ 1315380 w 1489140"/>
              <a:gd name="connsiteY2" fmla="*/ 0 h 1042349"/>
              <a:gd name="connsiteX3" fmla="*/ 1489140 w 1489140"/>
              <a:gd name="connsiteY3" fmla="*/ 173760 h 1042349"/>
              <a:gd name="connsiteX4" fmla="*/ 1489140 w 1489140"/>
              <a:gd name="connsiteY4" fmla="*/ 868589 h 1042349"/>
              <a:gd name="connsiteX5" fmla="*/ 1315380 w 1489140"/>
              <a:gd name="connsiteY5" fmla="*/ 1042349 h 1042349"/>
              <a:gd name="connsiteX6" fmla="*/ 173760 w 1489140"/>
              <a:gd name="connsiteY6" fmla="*/ 1042349 h 1042349"/>
              <a:gd name="connsiteX7" fmla="*/ 0 w 1489140"/>
              <a:gd name="connsiteY7" fmla="*/ 868589 h 1042349"/>
              <a:gd name="connsiteX8" fmla="*/ 0 w 1489140"/>
              <a:gd name="connsiteY8" fmla="*/ 173760 h 104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140" h="1042349">
                <a:moveTo>
                  <a:pt x="0" y="173760"/>
                </a:moveTo>
                <a:cubicBezTo>
                  <a:pt x="0" y="77795"/>
                  <a:pt x="77795" y="0"/>
                  <a:pt x="173760" y="0"/>
                </a:cubicBezTo>
                <a:lnTo>
                  <a:pt x="1315380" y="0"/>
                </a:lnTo>
                <a:cubicBezTo>
                  <a:pt x="1411345" y="0"/>
                  <a:pt x="1489140" y="77795"/>
                  <a:pt x="1489140" y="173760"/>
                </a:cubicBezTo>
                <a:lnTo>
                  <a:pt x="1489140" y="868589"/>
                </a:lnTo>
                <a:cubicBezTo>
                  <a:pt x="1489140" y="964554"/>
                  <a:pt x="1411345" y="1042349"/>
                  <a:pt x="1315380" y="1042349"/>
                </a:cubicBezTo>
                <a:lnTo>
                  <a:pt x="173760" y="1042349"/>
                </a:lnTo>
                <a:cubicBezTo>
                  <a:pt x="77795" y="1042349"/>
                  <a:pt x="0" y="964554"/>
                  <a:pt x="0" y="868589"/>
                </a:cubicBezTo>
                <a:lnTo>
                  <a:pt x="0" y="1737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326" rIns="0" bIns="95326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latin typeface="標楷體"/>
                <a:ea typeface="新細明體"/>
              </a:rPr>
              <a:t>Level 1</a:t>
            </a:r>
            <a:br>
              <a:rPr lang="en-US" sz="1500" dirty="0">
                <a:latin typeface="標楷體"/>
                <a:ea typeface="新細明體"/>
              </a:rPr>
            </a:br>
            <a:r>
              <a:rPr lang="zh-TW" altLang="en-US" sz="1500" dirty="0">
                <a:latin typeface="Times New Roman"/>
                <a:ea typeface="標楷體"/>
              </a:rPr>
              <a:t>加強待補救的</a:t>
            </a:r>
            <a:r>
              <a:rPr lang="zh-TW" altLang="en-US" sz="1500" b="1" dirty="0">
                <a:solidFill>
                  <a:srgbClr val="FF0000"/>
                </a:solidFill>
                <a:latin typeface="Times New Roman"/>
                <a:ea typeface="標楷體"/>
              </a:rPr>
              <a:t>基本學習內容</a:t>
            </a:r>
            <a:endParaRPr lang="zh-TW" altLang="en-US" sz="1500" b="1" dirty="0">
              <a:solidFill>
                <a:srgbClr val="FF0000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009410" y="3572286"/>
            <a:ext cx="812352" cy="63190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手繪多邊形 64"/>
          <p:cNvSpPr/>
          <p:nvPr/>
        </p:nvSpPr>
        <p:spPr>
          <a:xfrm>
            <a:off x="6818533" y="3721079"/>
            <a:ext cx="2120165" cy="572080"/>
          </a:xfrm>
          <a:custGeom>
            <a:avLst/>
            <a:gdLst>
              <a:gd name="connsiteX0" fmla="*/ 0 w 1489140"/>
              <a:gd name="connsiteY0" fmla="*/ 173760 h 1042349"/>
              <a:gd name="connsiteX1" fmla="*/ 173760 w 1489140"/>
              <a:gd name="connsiteY1" fmla="*/ 0 h 1042349"/>
              <a:gd name="connsiteX2" fmla="*/ 1315380 w 1489140"/>
              <a:gd name="connsiteY2" fmla="*/ 0 h 1042349"/>
              <a:gd name="connsiteX3" fmla="*/ 1489140 w 1489140"/>
              <a:gd name="connsiteY3" fmla="*/ 173760 h 1042349"/>
              <a:gd name="connsiteX4" fmla="*/ 1489140 w 1489140"/>
              <a:gd name="connsiteY4" fmla="*/ 868589 h 1042349"/>
              <a:gd name="connsiteX5" fmla="*/ 1315380 w 1489140"/>
              <a:gd name="connsiteY5" fmla="*/ 1042349 h 1042349"/>
              <a:gd name="connsiteX6" fmla="*/ 173760 w 1489140"/>
              <a:gd name="connsiteY6" fmla="*/ 1042349 h 1042349"/>
              <a:gd name="connsiteX7" fmla="*/ 0 w 1489140"/>
              <a:gd name="connsiteY7" fmla="*/ 868589 h 1042349"/>
              <a:gd name="connsiteX8" fmla="*/ 0 w 1489140"/>
              <a:gd name="connsiteY8" fmla="*/ 173760 h 104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140" h="1042349">
                <a:moveTo>
                  <a:pt x="0" y="173760"/>
                </a:moveTo>
                <a:cubicBezTo>
                  <a:pt x="0" y="77795"/>
                  <a:pt x="77795" y="0"/>
                  <a:pt x="173760" y="0"/>
                </a:cubicBezTo>
                <a:lnTo>
                  <a:pt x="1315380" y="0"/>
                </a:lnTo>
                <a:cubicBezTo>
                  <a:pt x="1411345" y="0"/>
                  <a:pt x="1489140" y="77795"/>
                  <a:pt x="1489140" y="173760"/>
                </a:cubicBezTo>
                <a:lnTo>
                  <a:pt x="1489140" y="868589"/>
                </a:lnTo>
                <a:cubicBezTo>
                  <a:pt x="1489140" y="964554"/>
                  <a:pt x="1411345" y="1042349"/>
                  <a:pt x="1315380" y="1042349"/>
                </a:cubicBezTo>
                <a:lnTo>
                  <a:pt x="173760" y="1042349"/>
                </a:lnTo>
                <a:cubicBezTo>
                  <a:pt x="77795" y="1042349"/>
                  <a:pt x="0" y="964554"/>
                  <a:pt x="0" y="868589"/>
                </a:cubicBezTo>
                <a:lnTo>
                  <a:pt x="0" y="1737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326" tIns="95326" rIns="95326" bIns="95326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latin typeface="標楷體"/>
                <a:ea typeface="新細明體"/>
              </a:rPr>
              <a:t>Level 3</a:t>
            </a:r>
            <a:br>
              <a:rPr lang="en-US" sz="1500" dirty="0">
                <a:latin typeface="標楷體"/>
                <a:ea typeface="新細明體"/>
              </a:rPr>
            </a:br>
            <a:r>
              <a:rPr lang="zh-TW" altLang="en-US" sz="1500" dirty="0">
                <a:latin typeface="Times New Roman"/>
                <a:ea typeface="標楷體"/>
              </a:rPr>
              <a:t>銜接</a:t>
            </a:r>
            <a:r>
              <a:rPr lang="zh-TW" altLang="en-US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標楷體"/>
              </a:rPr>
              <a:t>現階段</a:t>
            </a:r>
            <a:r>
              <a:rPr lang="zh-TW" altLang="en-US" sz="1500" dirty="0">
                <a:latin typeface="Times New Roman"/>
                <a:ea typeface="標楷體"/>
              </a:rPr>
              <a:t>之學習內容</a:t>
            </a:r>
            <a:endParaRPr lang="zh-TW" altLang="en-US" sz="1500" dirty="0">
              <a:latin typeface="Times New Roman"/>
              <a:ea typeface="新細明體"/>
            </a:endParaRPr>
          </a:p>
        </p:txBody>
      </p:sp>
      <p:sp>
        <p:nvSpPr>
          <p:cNvPr id="70" name="弧形向右箭號 69"/>
          <p:cNvSpPr/>
          <p:nvPr/>
        </p:nvSpPr>
        <p:spPr>
          <a:xfrm rot="349484" flipH="1" flipV="1">
            <a:off x="8674707" y="4158699"/>
            <a:ext cx="422986" cy="925534"/>
          </a:xfrm>
          <a:prstGeom prst="curvedRightArrow">
            <a:avLst>
              <a:gd name="adj1" fmla="val 50000"/>
              <a:gd name="adj2" fmla="val 113180"/>
              <a:gd name="adj3" fmla="val 51344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</a:endParaRPr>
          </a:p>
        </p:txBody>
      </p:sp>
      <p:sp>
        <p:nvSpPr>
          <p:cNvPr id="63" name="手繪多邊形 62"/>
          <p:cNvSpPr/>
          <p:nvPr/>
        </p:nvSpPr>
        <p:spPr>
          <a:xfrm>
            <a:off x="6516357" y="4265948"/>
            <a:ext cx="2160396" cy="781818"/>
          </a:xfrm>
          <a:custGeom>
            <a:avLst/>
            <a:gdLst>
              <a:gd name="connsiteX0" fmla="*/ 0 w 1489140"/>
              <a:gd name="connsiteY0" fmla="*/ 173760 h 1042349"/>
              <a:gd name="connsiteX1" fmla="*/ 173760 w 1489140"/>
              <a:gd name="connsiteY1" fmla="*/ 0 h 1042349"/>
              <a:gd name="connsiteX2" fmla="*/ 1315380 w 1489140"/>
              <a:gd name="connsiteY2" fmla="*/ 0 h 1042349"/>
              <a:gd name="connsiteX3" fmla="*/ 1489140 w 1489140"/>
              <a:gd name="connsiteY3" fmla="*/ 173760 h 1042349"/>
              <a:gd name="connsiteX4" fmla="*/ 1489140 w 1489140"/>
              <a:gd name="connsiteY4" fmla="*/ 868589 h 1042349"/>
              <a:gd name="connsiteX5" fmla="*/ 1315380 w 1489140"/>
              <a:gd name="connsiteY5" fmla="*/ 1042349 h 1042349"/>
              <a:gd name="connsiteX6" fmla="*/ 173760 w 1489140"/>
              <a:gd name="connsiteY6" fmla="*/ 1042349 h 1042349"/>
              <a:gd name="connsiteX7" fmla="*/ 0 w 1489140"/>
              <a:gd name="connsiteY7" fmla="*/ 868589 h 1042349"/>
              <a:gd name="connsiteX8" fmla="*/ 0 w 1489140"/>
              <a:gd name="connsiteY8" fmla="*/ 173760 h 104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140" h="1042349">
                <a:moveTo>
                  <a:pt x="0" y="173760"/>
                </a:moveTo>
                <a:cubicBezTo>
                  <a:pt x="0" y="77795"/>
                  <a:pt x="77795" y="0"/>
                  <a:pt x="173760" y="0"/>
                </a:cubicBezTo>
                <a:lnTo>
                  <a:pt x="1315380" y="0"/>
                </a:lnTo>
                <a:cubicBezTo>
                  <a:pt x="1411345" y="0"/>
                  <a:pt x="1489140" y="77795"/>
                  <a:pt x="1489140" y="173760"/>
                </a:cubicBezTo>
                <a:lnTo>
                  <a:pt x="1489140" y="868589"/>
                </a:lnTo>
                <a:cubicBezTo>
                  <a:pt x="1489140" y="964554"/>
                  <a:pt x="1411345" y="1042349"/>
                  <a:pt x="1315380" y="1042349"/>
                </a:cubicBezTo>
                <a:lnTo>
                  <a:pt x="173760" y="1042349"/>
                </a:lnTo>
                <a:cubicBezTo>
                  <a:pt x="77795" y="1042349"/>
                  <a:pt x="0" y="964554"/>
                  <a:pt x="0" y="868589"/>
                </a:cubicBezTo>
                <a:lnTo>
                  <a:pt x="0" y="1737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326" rIns="0" bIns="95326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latin typeface="標楷體"/>
                <a:ea typeface="新細明體"/>
              </a:rPr>
              <a:t>Level 2</a:t>
            </a:r>
            <a:br>
              <a:rPr lang="en-US" sz="1500" dirty="0">
                <a:latin typeface="標楷體"/>
                <a:ea typeface="新細明體"/>
              </a:rPr>
            </a:br>
            <a:r>
              <a:rPr lang="zh-TW" altLang="en-US" sz="1500" dirty="0">
                <a:latin typeface="Times New Roman"/>
                <a:ea typeface="標楷體"/>
              </a:rPr>
              <a:t>加強待補救年級之</a:t>
            </a:r>
            <a:r>
              <a:rPr lang="en-US" altLang="zh-TW" sz="1500" dirty="0">
                <a:latin typeface="Times New Roman"/>
                <a:ea typeface="標楷體"/>
              </a:rPr>
              <a:t/>
            </a:r>
            <a:br>
              <a:rPr lang="en-US" altLang="zh-TW" sz="1500" dirty="0">
                <a:latin typeface="Times New Roman"/>
                <a:ea typeface="標楷體"/>
              </a:rPr>
            </a:br>
            <a:r>
              <a:rPr lang="zh-TW" altLang="en-US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標楷體"/>
              </a:rPr>
              <a:t>能力指標學習內容</a:t>
            </a:r>
            <a:endParaRPr lang="zh-TW" altLang="en-US" sz="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新細明體"/>
            </a:endParaRPr>
          </a:p>
        </p:txBody>
      </p:sp>
      <p:sp>
        <p:nvSpPr>
          <p:cNvPr id="67" name="弧形向右箭號 66"/>
          <p:cNvSpPr/>
          <p:nvPr/>
        </p:nvSpPr>
        <p:spPr>
          <a:xfrm rot="565127" flipH="1" flipV="1">
            <a:off x="8450936" y="4748635"/>
            <a:ext cx="422986" cy="925534"/>
          </a:xfrm>
          <a:prstGeom prst="curvedRightArrow">
            <a:avLst>
              <a:gd name="adj1" fmla="val 50000"/>
              <a:gd name="adj2" fmla="val 113180"/>
              <a:gd name="adj3" fmla="val 51344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6458136" y="5668813"/>
            <a:ext cx="2069318" cy="41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1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適性化學習階梯</a:t>
            </a:r>
            <a:endParaRPr lang="zh-TW" altLang="zh-TW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0" y="843453"/>
            <a:ext cx="8875663" cy="1344382"/>
          </a:xfrm>
          <a:prstGeom prst="rect">
            <a:avLst/>
          </a:prstGeom>
        </p:spPr>
      </p:pic>
      <p:sp>
        <p:nvSpPr>
          <p:cNvPr id="46" name="標題 1"/>
          <p:cNvSpPr>
            <a:spLocks noGrp="1"/>
          </p:cNvSpPr>
          <p:nvPr>
            <p:ph type="title"/>
          </p:nvPr>
        </p:nvSpPr>
        <p:spPr>
          <a:xfrm>
            <a:off x="125149" y="57264"/>
            <a:ext cx="9000549" cy="857511"/>
          </a:xfrm>
        </p:spPr>
        <p:txBody>
          <a:bodyPr>
            <a:noAutofit/>
          </a:bodyPr>
          <a:lstStyle/>
          <a:p>
            <a:r>
              <a:rPr lang="zh-TW" altLang="en-US" sz="45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教學計畫</a:t>
            </a:r>
            <a:r>
              <a:rPr lang="zh-TW" altLang="en-US" sz="4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的思考架構</a:t>
            </a:r>
            <a:endParaRPr lang="zh-TW" altLang="en-US" sz="4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0" grpId="0" animBg="1"/>
      <p:bldP spid="65" grpId="0" animBg="1"/>
      <p:bldP spid="70" grpId="0" animBg="1"/>
      <p:bldP spid="63" grpId="0" animBg="1"/>
      <p:bldP spid="6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2960" y="2215534"/>
            <a:ext cx="7543800" cy="631383"/>
          </a:xfrm>
        </p:spPr>
        <p:txBody>
          <a:bodyPr>
            <a:normAutofit/>
          </a:bodyPr>
          <a:lstStyle/>
          <a:p>
            <a:r>
              <a:rPr lang="en-US" altLang="zh-TW" sz="4050" b="1" dirty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202405 </a:t>
            </a:r>
            <a:r>
              <a:rPr lang="zh-TW" altLang="en-US" sz="4050" b="1" dirty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暖江國小數學篩選測驗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528820" y="4561840"/>
            <a:ext cx="3837940" cy="758825"/>
          </a:xfr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通過率未達五成</a:t>
            </a:r>
          </a:p>
          <a:p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+mn-ea"/>
              </a:rPr>
              <a:t>通過率低於市平均</a:t>
            </a:r>
            <a:endParaRPr lang="en-US" altLang="zh-TW" sz="3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sym typeface="+mn-ea"/>
            </a:endParaRPr>
          </a:p>
          <a:p>
            <a:endParaRPr lang="zh-TW" altLang="en-US" sz="3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3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416050" y="5377815"/>
            <a:ext cx="603758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測驗評量的結果</a:t>
            </a:r>
          </a:p>
          <a:p>
            <a:r>
              <a:rPr lang="zh-TW" altLang="en-US" dirty="0"/>
              <a:t>         學生哪裡沒學會</a:t>
            </a:r>
          </a:p>
          <a:p>
            <a:r>
              <a:rPr lang="zh-TW" altLang="en-US" dirty="0"/>
              <a:t>         老師哪裡說明的不夠清楚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495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一年級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D7B1EB-5A47-40E4-AA4D-E89025EE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92" y="2286000"/>
            <a:ext cx="7620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72795" y="947825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NC-1-2-2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用加法與減法，解決生活中的問題（和數或被減數小於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）。</a:t>
            </a:r>
          </a:p>
        </p:txBody>
      </p:sp>
      <p:sp>
        <p:nvSpPr>
          <p:cNvPr id="5" name="矩形 4"/>
          <p:cNvSpPr/>
          <p:nvPr/>
        </p:nvSpPr>
        <p:spPr>
          <a:xfrm>
            <a:off x="4033608" y="5672221"/>
            <a:ext cx="4535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4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+mn-ea"/>
              </a:rPr>
              <a:t>暖江</a:t>
            </a:r>
            <a:r>
              <a:rPr lang="zh-TW" altLang="en-US" sz="20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+mn-ea"/>
              </a:rPr>
              <a:t>小通過率</a:t>
            </a:r>
            <a:r>
              <a:rPr lang="en-US" altLang="zh-TW" sz="20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+mn-ea"/>
              </a:rPr>
              <a:t>0.269  </a:t>
            </a:r>
            <a:r>
              <a:rPr lang="zh-TW" altLang="en-US" sz="20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0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0.399</a:t>
            </a:r>
            <a:endParaRPr lang="zh-TW" altLang="en-US" sz="20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D350154-DEEB-4342-B7C1-1EFA084A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45" y="1965362"/>
            <a:ext cx="3933825" cy="271462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0A09B6B-2B29-4921-843E-7C92941C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346" y="3387545"/>
            <a:ext cx="3325295" cy="18956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3C7E5B-F732-4D0E-AC42-17358879F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95" y="5059520"/>
            <a:ext cx="344453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72795" y="947825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NC-1-1-2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認識「個位」及「十位」的位名；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以內位值單位的換算。</a:t>
            </a:r>
          </a:p>
        </p:txBody>
      </p:sp>
      <p:sp>
        <p:nvSpPr>
          <p:cNvPr id="5" name="矩形 4"/>
          <p:cNvSpPr/>
          <p:nvPr/>
        </p:nvSpPr>
        <p:spPr>
          <a:xfrm>
            <a:off x="4716145" y="5840958"/>
            <a:ext cx="4062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0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+mn-ea"/>
              </a:rPr>
              <a:t>暖江小通過率</a:t>
            </a:r>
            <a:r>
              <a:rPr lang="en-US" altLang="zh-TW" sz="20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+mn-ea"/>
              </a:rPr>
              <a:t>0.346</a:t>
            </a:r>
            <a:r>
              <a:rPr lang="zh-TW" altLang="en-US" sz="20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0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0.46</a:t>
            </a:r>
            <a:endParaRPr lang="zh-TW" altLang="en-US" sz="20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933358-86BD-4C6F-BE1A-8C7B49203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5" y="1928480"/>
            <a:ext cx="4038600" cy="2171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732B495-044B-4D81-B825-5D1D5C58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30868"/>
            <a:ext cx="4119954" cy="121175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72795" y="4913745"/>
            <a:ext cx="3688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定位板加上教具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數數時用什麼教具最適合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花片、畫圈、錢幣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還是古氏積木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22" y="5142619"/>
            <a:ext cx="1883054" cy="8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95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二年級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2680EC-0D30-4015-8B3C-0FAA5C13E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" y="2879053"/>
            <a:ext cx="76009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72795" y="947825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SC-2-4-2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認識周長，並實測周長。</a:t>
            </a:r>
          </a:p>
        </p:txBody>
      </p:sp>
      <p:sp>
        <p:nvSpPr>
          <p:cNvPr id="5" name="矩形 4"/>
          <p:cNvSpPr/>
          <p:nvPr/>
        </p:nvSpPr>
        <p:spPr>
          <a:xfrm>
            <a:off x="4186217" y="5806035"/>
            <a:ext cx="465076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0.514  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0.506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E0A19F-537A-49C4-A858-F336000C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80" y="1951075"/>
            <a:ext cx="7182519" cy="31393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EEB6CB-E695-40F0-8ECD-65C80275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3" y="4965181"/>
            <a:ext cx="462726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95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三年級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9735AD-E845-4788-8AA7-40EBEE32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2857500"/>
            <a:ext cx="762952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72795" y="947825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NC-3-16-2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公斤、公克複名數的加、減計算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不進退位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4039054" y="5932369"/>
            <a:ext cx="465076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0.083  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0.342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4E9E66-D4E0-431C-A49B-4D48B4A2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77" y="2180459"/>
            <a:ext cx="7757347" cy="227458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095" y="4218596"/>
            <a:ext cx="1407920" cy="154489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D84BC4A-FD40-4CF0-988E-35E34DFFFB74}"/>
              </a:ext>
            </a:extLst>
          </p:cNvPr>
          <p:cNvSpPr txBox="1"/>
          <p:nvPr/>
        </p:nvSpPr>
        <p:spPr>
          <a:xfrm>
            <a:off x="772795" y="453985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公斤秤，利用每次累加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100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公克砝碼的方式，幫助學童報讀刻度學童，學會報讀並掌握這些有數字刻度的意義，才開始進行實測的活動。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兩單位間的化聚關係，只處理整數倍的化聚；而複名數的加減計算，只處理不進退位的問題。</a:t>
            </a:r>
          </a:p>
        </p:txBody>
      </p:sp>
    </p:spTree>
    <p:extLst>
      <p:ext uri="{BB962C8B-B14F-4D97-AF65-F5344CB8AC3E}">
        <p14:creationId xmlns:p14="http://schemas.microsoft.com/office/powerpoint/2010/main" val="22553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83A2CC-368E-4311-B111-3C11842A4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113 </a:t>
            </a:r>
            <a:r>
              <a:rPr lang="zh-TW" altLang="en-US" sz="2800" dirty="0"/>
              <a:t>年國民小學數學三年級學生學習能力檢測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0A0A601-93F9-4623-90A2-C91CB474F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" y="1927456"/>
            <a:ext cx="4243580" cy="402272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0A1CC9-B7DD-4BF2-A510-3C5A0187C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193" y="4784114"/>
            <a:ext cx="5231490" cy="12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8223" y="866156"/>
            <a:ext cx="8229600" cy="837488"/>
          </a:xfrm>
        </p:spPr>
        <p:txBody>
          <a:bodyPr>
            <a:normAutofit fontScale="90000"/>
          </a:bodyPr>
          <a:lstStyle/>
          <a:p>
            <a:pPr lvl="0"/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49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49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49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學扶輔助實施推動策略</a:t>
            </a:r>
            <a:r>
              <a:rPr lang="en-US" altLang="zh-TW" sz="49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9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680485" y="1520456"/>
          <a:ext cx="8070110" cy="447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08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72795" y="947825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SC-3-3-1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認識圓的「圓心」、「圓周」、「半徑」與「直徑」並使用圓規畫圓。</a:t>
            </a:r>
          </a:p>
        </p:txBody>
      </p:sp>
      <p:sp>
        <p:nvSpPr>
          <p:cNvPr id="5" name="矩形 4"/>
          <p:cNvSpPr/>
          <p:nvPr/>
        </p:nvSpPr>
        <p:spPr>
          <a:xfrm>
            <a:off x="4716145" y="5894786"/>
            <a:ext cx="43912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0.375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0.378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0F9EDB-444E-45A2-852F-EAF4278C3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04" y="2276475"/>
            <a:ext cx="7752331" cy="20616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7964" y="4502097"/>
            <a:ext cx="5130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首次引入周界是曲線的平面圖形，幫助學生認識圓的圓心、圓周、半徑與直徑，以及半徑與直徑長度的關係，並幫助學生使用圓規畫圓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圓規畫出來的圖形是圓，利用摺紙找出圓的直徑時，所摺的圖形是圓區域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先畫出半徑，再畫圓。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80" y="4257964"/>
            <a:ext cx="1762646" cy="13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A80C11-5602-4021-86AA-42ED43F8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113 </a:t>
            </a:r>
            <a:r>
              <a:rPr lang="zh-TW" altLang="en-US" sz="2800" dirty="0"/>
              <a:t>年國民小學數學三年級學生學習能力檢測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8A3D651-F207-4009-9E4E-A4EFA29F3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670" y="1984964"/>
            <a:ext cx="5632414" cy="323473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94683BD-33C9-45A1-B7B8-68039ECC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010" y="4354972"/>
            <a:ext cx="52387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95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四年級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1E48739-A5A0-4015-819C-403A7124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3043237"/>
            <a:ext cx="7629525" cy="77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72795" y="947825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NC-4-1-2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認識「萬」、「十萬」、「百萬」、「千萬」的位名；一億以內位值單位的換算。</a:t>
            </a:r>
          </a:p>
        </p:txBody>
      </p:sp>
      <p:sp>
        <p:nvSpPr>
          <p:cNvPr id="5" name="矩形 4"/>
          <p:cNvSpPr/>
          <p:nvPr/>
        </p:nvSpPr>
        <p:spPr>
          <a:xfrm>
            <a:off x="4895269" y="5736696"/>
            <a:ext cx="41316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0.4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0.411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26B0F9-5DA9-4CA8-BA8F-8A05B9DFA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341" y="2377373"/>
            <a:ext cx="5596491" cy="257938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8692" y="5089236"/>
            <a:ext cx="43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教師應透過萬進位記數法的定位板或改記成四位一撇的方法，幫助學生熟悉大數的讀法。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已知學生常出現的錯誤，在教學時製造迷思衝突，協助學生自我查覺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79" y="3157308"/>
            <a:ext cx="2432223" cy="13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95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五年級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ECC2B6-F4BF-4DB1-89B3-FEE4D6E7E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" y="2825159"/>
            <a:ext cx="763905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6591" y="915927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NC-5-5-1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理解整數乘以分數的意義。</a:t>
            </a:r>
          </a:p>
        </p:txBody>
      </p:sp>
      <p:sp>
        <p:nvSpPr>
          <p:cNvPr id="5" name="矩形 4"/>
          <p:cNvSpPr/>
          <p:nvPr/>
        </p:nvSpPr>
        <p:spPr>
          <a:xfrm>
            <a:off x="4296225" y="5965484"/>
            <a:ext cx="465076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</a:t>
            </a:r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過率</a:t>
            </a:r>
            <a:r>
              <a:rPr lang="en-US" altLang="zh-TW" sz="2100" spc="-38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0.278  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0.342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1D9055F-A2F0-4C08-8569-CB311926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63" y="2305602"/>
            <a:ext cx="7055708" cy="1596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0F28AA0-D495-40D4-9F66-7BABCC02E2C3}"/>
                  </a:ext>
                </a:extLst>
              </p:cNvPr>
              <p:cNvSpPr txBox="1"/>
              <p:nvPr/>
            </p:nvSpPr>
            <p:spPr>
              <a:xfrm>
                <a:off x="836591" y="4171491"/>
                <a:ext cx="4572000" cy="762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公升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÷8×3</a:t>
                </a:r>
              </a:p>
              <a:p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公升的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倍，有三個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0F28AA0-D495-40D4-9F66-7BABCC02E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91" y="4171491"/>
                <a:ext cx="4572000" cy="762325"/>
              </a:xfrm>
              <a:prstGeom prst="rect">
                <a:avLst/>
              </a:prstGeom>
              <a:blipFill>
                <a:blip r:embed="rId3"/>
                <a:stretch>
                  <a:fillRect l="-1067" t="-3200" b="-48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0F4566D7-F85C-4088-8C7E-9B4AC401C909}"/>
              </a:ext>
            </a:extLst>
          </p:cNvPr>
          <p:cNvSpPr txBox="1"/>
          <p:nvPr/>
        </p:nvSpPr>
        <p:spPr>
          <a:xfrm>
            <a:off x="746637" y="4987985"/>
            <a:ext cx="5403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單位分數同構整數的計算。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不管小數或分數，都可以用換單位的概念同構整數的除法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119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6591" y="915927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NC-5-7-1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理解分數除以整數的意義。</a:t>
            </a:r>
          </a:p>
        </p:txBody>
      </p:sp>
      <p:sp>
        <p:nvSpPr>
          <p:cNvPr id="5" name="矩形 4"/>
          <p:cNvSpPr/>
          <p:nvPr/>
        </p:nvSpPr>
        <p:spPr>
          <a:xfrm>
            <a:off x="4749619" y="5942073"/>
            <a:ext cx="42614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0.44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0.427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9B45A8-5E01-4887-92BC-AF4FBAB8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45" y="2237045"/>
            <a:ext cx="6757149" cy="1473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61101" y="4264323"/>
                <a:ext cx="6099918" cy="1826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等分除的問題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方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法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一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公斤＝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公斤＝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45</m:t>
                        </m:r>
                      </m:den>
                    </m:f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公斤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(6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45</m:t>
                        </m:r>
                      </m:den>
                    </m:f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公斤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  <a:p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45</m:t>
                        </m:r>
                      </m:den>
                    </m:f>
                  </m:oMath>
                </a14:m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方法二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先拿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公斤來分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sz="12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幫助學生擴展分數的意義</a:t>
                </a:r>
                <a:r>
                  <a:rPr lang="en-US" altLang="zh-TW" sz="12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  <a:p>
                <a:endPara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01" y="4264323"/>
                <a:ext cx="6099918" cy="1826077"/>
              </a:xfrm>
              <a:prstGeom prst="rect">
                <a:avLst/>
              </a:prstGeom>
              <a:blipFill>
                <a:blip r:embed="rId3"/>
                <a:stretch>
                  <a:fillRect l="-799" t="-16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15326" y="1024065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NC-5-6-1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理解等分除情境分數之「整數相除」的意涵。</a:t>
            </a:r>
          </a:p>
        </p:txBody>
      </p:sp>
      <p:sp>
        <p:nvSpPr>
          <p:cNvPr id="5" name="矩形 4"/>
          <p:cNvSpPr/>
          <p:nvPr/>
        </p:nvSpPr>
        <p:spPr>
          <a:xfrm>
            <a:off x="6174974" y="5772513"/>
            <a:ext cx="22854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0.308 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328D1B-2C5A-47D4-B41C-8520968E1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9" y="2273354"/>
            <a:ext cx="8028922" cy="185006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16000" y="5126182"/>
            <a:ext cx="380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解題策略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波利亞解題策略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等分除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究竟在分什麼</a:t>
            </a:r>
          </a:p>
        </p:txBody>
      </p:sp>
    </p:spTree>
    <p:extLst>
      <p:ext uri="{BB962C8B-B14F-4D97-AF65-F5344CB8AC3E}">
        <p14:creationId xmlns:p14="http://schemas.microsoft.com/office/powerpoint/2010/main" val="164684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6B3058-B9EF-4AB4-A619-DED24A5D2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113 </a:t>
            </a:r>
            <a:r>
              <a:rPr lang="zh-TW" altLang="en-US" sz="2800" dirty="0"/>
              <a:t>年國民小學數學五年級學生學習能力檢測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0DBC3BE-1332-4159-A1BE-8FECE1D2C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994" y="1950742"/>
            <a:ext cx="6209366" cy="359945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98F7AF3-FC04-46A4-AFE9-D39F3E765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84" y="4472940"/>
            <a:ext cx="52768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4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6591" y="915927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SC-5-2-1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理解平行四邊形、三角形與梯形的面積公式。</a:t>
            </a:r>
          </a:p>
        </p:txBody>
      </p:sp>
      <p:sp>
        <p:nvSpPr>
          <p:cNvPr id="5" name="矩形 4"/>
          <p:cNvSpPr/>
          <p:nvPr/>
        </p:nvSpPr>
        <p:spPr>
          <a:xfrm>
            <a:off x="4749619" y="5942073"/>
            <a:ext cx="43912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0.222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0.277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92689A7-590F-440A-B956-FEB12DE6F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69" y="1986406"/>
            <a:ext cx="3795040" cy="23304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9C3F381-3B7B-41DC-8695-ACD8674F5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408" y="1986406"/>
            <a:ext cx="3441723" cy="25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47828"/>
            <a:ext cx="8070112" cy="1772358"/>
          </a:xfrm>
        </p:spPr>
        <p:txBody>
          <a:bodyPr/>
          <a:lstStyle/>
          <a:p>
            <a:r>
              <a:rPr lang="zh-TW" altLang="en-US" b="1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教學面：多元的需求、</a:t>
            </a:r>
            <a:r>
              <a:rPr lang="en-US" altLang="zh-TW" b="1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/>
            </a:r>
            <a:br>
              <a:rPr lang="en-US" altLang="zh-TW" b="1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r>
              <a:rPr lang="zh-TW" altLang="en-US" b="1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多層次的學習支援</a:t>
            </a: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9617873"/>
              </p:ext>
            </p:extLst>
          </p:nvPr>
        </p:nvGraphicFramePr>
        <p:xfrm>
          <a:off x="616688" y="1935126"/>
          <a:ext cx="7772400" cy="4125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09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950" dirty="0">
                <a:highlight>
                  <a:srgbClr val="99FF99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六年級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8525F8E-DDE3-4882-B90E-3FFC2A92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85091"/>
            <a:ext cx="7620000" cy="1143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6591" y="915927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6-sc-01-1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能利用幾何形體的性質解決簡單的幾何問題。</a:t>
            </a:r>
          </a:p>
        </p:txBody>
      </p:sp>
      <p:sp>
        <p:nvSpPr>
          <p:cNvPr id="5" name="矩形 4"/>
          <p:cNvSpPr/>
          <p:nvPr/>
        </p:nvSpPr>
        <p:spPr>
          <a:xfrm>
            <a:off x="4121988" y="5095367"/>
            <a:ext cx="452098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0.526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0.483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834EDD-CA79-4670-9DE7-F234D8DB8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12" y="1683484"/>
            <a:ext cx="4307738" cy="34152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B942E39-7637-49D2-B138-9D185AA2132E}"/>
              </a:ext>
            </a:extLst>
          </p:cNvPr>
          <p:cNvSpPr/>
          <p:nvPr/>
        </p:nvSpPr>
        <p:spPr>
          <a:xfrm>
            <a:off x="212437" y="5141664"/>
            <a:ext cx="71674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建議教師依下列步驟幫助學生解題：</a:t>
            </a:r>
          </a:p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步驟一：複習長方形及直角三角形的面積公式</a:t>
            </a:r>
          </a:p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步驟二：拿出一個三角柱，標示出該三角柱的上底甲及下底乙，以及三個側面丙、丁、戊，並溝通三角柱有 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5 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個面。</a:t>
            </a:r>
            <a:endParaRPr lang="en-US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步驟三：三角柱這 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5 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個面面積的總合為三角柱的表面積。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「甲、乙、丙、丁、戊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82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6591" y="915927"/>
            <a:ext cx="7886700" cy="76755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6-sc-03-3 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能理解圓周長的公式，並計算簡單扇形的周長，同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6-nc-14-3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4572000" y="5713359"/>
            <a:ext cx="43912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zh-TW" altLang="en-US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暖江小通過率</a:t>
            </a:r>
            <a:r>
              <a:rPr lang="en-US" altLang="zh-TW" sz="2100" spc="-3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0.526</a:t>
            </a:r>
            <a:r>
              <a:rPr lang="zh-TW" altLang="en-US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基隆通過率</a:t>
            </a:r>
            <a:r>
              <a:rPr lang="en-US" altLang="zh-TW" sz="2100" spc="-38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0.406</a:t>
            </a:r>
            <a:endParaRPr lang="zh-TW" altLang="en-US" sz="2100" dirty="0">
              <a:solidFill>
                <a:srgbClr val="0070C0"/>
              </a:solidFill>
              <a:latin typeface="Calibri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9A99FE-75E0-49D2-BC6E-99CF9494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90" y="1893149"/>
            <a:ext cx="5897061" cy="260442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82255" y="5153891"/>
            <a:ext cx="2650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什麼是扇形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扇形弧長、扇形周長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先走一回</a:t>
            </a:r>
          </a:p>
        </p:txBody>
      </p:sp>
    </p:spTree>
    <p:extLst>
      <p:ext uri="{BB962C8B-B14F-4D97-AF65-F5344CB8AC3E}">
        <p14:creationId xmlns:p14="http://schemas.microsoft.com/office/powerpoint/2010/main" val="23056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8977" y="120237"/>
            <a:ext cx="8825023" cy="1634135"/>
          </a:xfrm>
        </p:spPr>
        <p:txBody>
          <a:bodyPr/>
          <a:lstStyle/>
          <a:p>
            <a:r>
              <a:rPr lang="zh-TW" altLang="en-US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教師執行學習扶助教學的錯誤樣態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790645"/>
              </p:ext>
            </p:extLst>
          </p:nvPr>
        </p:nvGraphicFramePr>
        <p:xfrm>
          <a:off x="628649" y="1669312"/>
          <a:ext cx="8303683" cy="463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89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基本學習內容對於推動學習扶助的重要性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74274"/>
            <a:ext cx="9144000" cy="53358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無論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課程標準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課程綱要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如何改變、教材如何重編，學生在該年段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工具學科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中必須習得「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最基本的內容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」，才能面對未來的生活挑戰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基本學習內容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」的條目撰敍寫方式：先敍明該條目的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預備知識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教學目標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則要教學重點及注意事項，必要時，會呈現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學生常出現的迷失概念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以及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對應的教學策略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十二年國教數學綱要中有一些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較艱深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且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應用層面較狹隘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的數學內容，考量學習扶助學生的能力，減輕其學習負擔，針對這些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較艱深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數學內容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標示為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「不過度評量」「不評量」「不處理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」三類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1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516" y="699294"/>
            <a:ext cx="7975023" cy="99417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highlight>
                  <a:srgbClr val="FFFF00"/>
                </a:highlight>
                <a:latin typeface="源泉圓體 B" panose="020B0800000000000000" pitchFamily="34" charset="-120"/>
                <a:ea typeface="源泉圓體 B" panose="020B0800000000000000" pitchFamily="34" charset="-120"/>
              </a:rPr>
              <a:t>以基本學習內容為基石規劃原班級的有效教學 </a:t>
            </a:r>
            <a:r>
              <a:rPr lang="en-US" altLang="zh-TW" sz="3600" dirty="0">
                <a:solidFill>
                  <a:srgbClr val="0070C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sz="3600" dirty="0">
                <a:solidFill>
                  <a:srgbClr val="0070C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理念之釐清</a:t>
            </a:r>
            <a:r>
              <a:rPr lang="en-US" altLang="zh-TW" sz="3600" dirty="0">
                <a:solidFill>
                  <a:srgbClr val="0070C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endParaRPr lang="zh-TW" altLang="en-US" sz="2325" dirty="0">
              <a:solidFill>
                <a:srgbClr val="0070C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510837"/>
              </p:ext>
            </p:extLst>
          </p:nvPr>
        </p:nvGraphicFramePr>
        <p:xfrm>
          <a:off x="941916" y="2125266"/>
          <a:ext cx="7886700" cy="4259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37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6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回顧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15041</TotalTime>
  <Words>2176</Words>
  <Application>Microsoft Office PowerPoint</Application>
  <PresentationFormat>如螢幕大小 (4:3)</PresentationFormat>
  <Paragraphs>297</Paragraphs>
  <Slides>62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62</vt:i4>
      </vt:variant>
    </vt:vector>
  </HeadingPairs>
  <TitlesOfParts>
    <vt:vector size="85" baseType="lpstr">
      <vt:lpstr>Microsoft JhengHei UI</vt:lpstr>
      <vt:lpstr>RocknRoll One</vt:lpstr>
      <vt:lpstr>Tanugo-S Bold</vt:lpstr>
      <vt:lpstr>華康唐風隸 Std W5</vt:lpstr>
      <vt:lpstr>微軟正黑體</vt:lpstr>
      <vt:lpstr>新細明體</vt:lpstr>
      <vt:lpstr>源泉圓體 B</vt:lpstr>
      <vt:lpstr>標楷體</vt:lpstr>
      <vt:lpstr>Arial</vt:lpstr>
      <vt:lpstr>Calibri</vt:lpstr>
      <vt:lpstr>Calibri Light</vt:lpstr>
      <vt:lpstr>Cambria Math</vt:lpstr>
      <vt:lpstr>Showcard Gothic</vt:lpstr>
      <vt:lpstr>Times New Roman</vt:lpstr>
      <vt:lpstr>Wingdings</vt:lpstr>
      <vt:lpstr>1_Office 佈景主題</vt:lpstr>
      <vt:lpstr>2_Office 佈景主題</vt:lpstr>
      <vt:lpstr>4_Office 佈景主題</vt:lpstr>
      <vt:lpstr>5_Office 佈景主題</vt:lpstr>
      <vt:lpstr>6_Office 佈景主題</vt:lpstr>
      <vt:lpstr>1_回顧</vt:lpstr>
      <vt:lpstr>3_Office 佈景主題</vt:lpstr>
      <vt:lpstr>160</vt:lpstr>
      <vt:lpstr>PowerPoint 簡報</vt:lpstr>
      <vt:lpstr>學習扶助發展沿革</vt:lpstr>
      <vt:lpstr>近2年(兩學年度)年級未通過率</vt:lpstr>
      <vt:lpstr>202405各校篩選測驗未通過率</vt:lpstr>
      <vt:lpstr>  教育部--學扶輔助實施推動策略   </vt:lpstr>
      <vt:lpstr>教學面：多元的需求、 多層次的學習支援</vt:lpstr>
      <vt:lpstr>教師執行學習扶助教學的錯誤樣態</vt:lpstr>
      <vt:lpstr>基本學習內容對於推動學習扶助的重要性</vt:lpstr>
      <vt:lpstr>以基本學習內容為基石規劃原班級的有效教學 (理念之釐清)</vt:lpstr>
      <vt:lpstr>以基本學習內容為本之               原班級有效教學模式</vt:lpstr>
      <vt:lpstr>篩選測驗為基礎，學力檢測為旗艦的即時診斷評量</vt:lpstr>
      <vt:lpstr>科技化評量系統https://exam.tcte.edu.tw/tbt_html/    Kledu24574348-7   </vt:lpstr>
      <vt:lpstr>各項指標(6率)高低變化與意涵</vt:lpstr>
      <vt:lpstr>提報率</vt:lpstr>
      <vt:lpstr>施測率與受輔率(202405與12月)</vt:lpstr>
      <vt:lpstr>進步率</vt:lpstr>
      <vt:lpstr>八成的進步率代表孩子都會了嗎? </vt:lpstr>
      <vt:lpstr>PowerPoint 簡報</vt:lpstr>
      <vt:lpstr>未通過率</vt:lpstr>
      <vt:lpstr>113年度未通過率前測05月後測12月</vt:lpstr>
      <vt:lpstr>PowerPoint 簡報</vt:lpstr>
      <vt:lpstr>低於猜測分數之年級比率</vt:lpstr>
      <vt:lpstr>PowerPoint 簡報</vt:lpstr>
      <vt:lpstr>暖江國小猜測比率(有*註記)</vt:lpstr>
      <vt:lpstr>暖江國小猜測比率(202405年級分布)</vt:lpstr>
      <vt:lpstr>實作時間</vt:lpstr>
      <vt:lpstr>實作時間:科技化評量系統─測驗結果報告</vt:lpstr>
      <vt:lpstr>科技化評量系統─測驗結果報告</vt:lpstr>
      <vt:lpstr>科技化評量系統─測驗結果報告</vt:lpstr>
      <vt:lpstr>科技化評量系統─學生測驗報告</vt:lpstr>
      <vt:lpstr>施測回饋訊息 </vt:lpstr>
      <vt:lpstr>PowerPoint 簡報</vt:lpstr>
      <vt:lpstr>科技化評量系統─學生測驗報告</vt:lpstr>
      <vt:lpstr>學生測驗報告類型與發揮功能的差異</vt:lpstr>
      <vt:lpstr>科技化評量系統告訴我們甚麼訊息？</vt:lpstr>
      <vt:lpstr>您不能不知道~教學利器</vt:lpstr>
      <vt:lpstr>實作時間</vt:lpstr>
      <vt:lpstr>以基本學習內容為本之原班級有效教學輔導模式資源檔案</vt:lpstr>
      <vt:lpstr>一鍵式生成檔案報表</vt:lpstr>
      <vt:lpstr>教學計畫的思考架構</vt:lpstr>
      <vt:lpstr>202405 暖江國小數學篩選測驗</vt:lpstr>
      <vt:lpstr>一年級</vt:lpstr>
      <vt:lpstr>NC-1-2-2 用加法與減法，解決生活中的問題（和數或被減數小於100）。</vt:lpstr>
      <vt:lpstr>NC-1-1-2 認識「個位」及「十位」的位名；100以內位值單位的換算。</vt:lpstr>
      <vt:lpstr>二年級</vt:lpstr>
      <vt:lpstr>SC-2-4-2 認識周長，並實測周長。</vt:lpstr>
      <vt:lpstr>三年級</vt:lpstr>
      <vt:lpstr>NC-3-16-2 公斤、公克複名數的加、減計算(不進退位)。</vt:lpstr>
      <vt:lpstr>113 年國民小學數學三年級學生學習能力檢測</vt:lpstr>
      <vt:lpstr>SC-3-3-1 認識圓的「圓心」、「圓周」、「半徑」與「直徑」並使用圓規畫圓。</vt:lpstr>
      <vt:lpstr>113 年國民小學數學三年級學生學習能力檢測</vt:lpstr>
      <vt:lpstr>四年級</vt:lpstr>
      <vt:lpstr>NC-4-1-2 認識「萬」、「十萬」、「百萬」、「千萬」的位名；一億以內位值單位的換算。</vt:lpstr>
      <vt:lpstr>五年級</vt:lpstr>
      <vt:lpstr>NC-5-5-1 理解整數乘以分數的意義。</vt:lpstr>
      <vt:lpstr>NC-5-7-1 理解分數除以整數的意義。</vt:lpstr>
      <vt:lpstr>NC-5-6-1 理解等分除情境分數之「整數相除」的意涵。</vt:lpstr>
      <vt:lpstr>113 年國民小學數學五年級學生學習能力檢測</vt:lpstr>
      <vt:lpstr>SC-5-2-1 理解平行四邊形、三角形與梯形的面積公式。</vt:lpstr>
      <vt:lpstr>六年級</vt:lpstr>
      <vt:lpstr>6-sc-01-1 能利用幾何形體的性質解決簡單的幾何問題。</vt:lpstr>
      <vt:lpstr>6-sc-03-3 能理解圓周長的公式，並計算簡單扇形的周長，同6-nc-14-3。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eugenefang565@gmail.com</cp:lastModifiedBy>
  <cp:revision>1294</cp:revision>
  <cp:lastPrinted>2022-01-12T07:22:00Z</cp:lastPrinted>
  <dcterms:created xsi:type="dcterms:W3CDTF">2015-05-18T07:58:00Z</dcterms:created>
  <dcterms:modified xsi:type="dcterms:W3CDTF">2025-04-30T00:04:35Z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1028-10.1.0.5616</vt:lpwstr>
  </property>
</Properties>
</file>